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86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80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1.xml.rels" ContentType="application/vnd.openxmlformats-package.relationships+xml"/>
  <Override PartName="/ppt/notesSlides/notesSlide6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8.wmf" ContentType="image/x-wmf"/>
  <Override PartName="/ppt/media/image27.wmf" ContentType="image/x-wmf"/>
  <Override PartName="/ppt/media/image26.wmf" ContentType="image/x-wmf"/>
  <Override PartName="/ppt/media/image20.wmf" ContentType="image/x-wmf"/>
  <Override PartName="/ppt/media/image18.wmf" ContentType="image/x-wmf"/>
  <Override PartName="/ppt/media/image57.png" ContentType="image/png"/>
  <Override PartName="/ppt/media/image17.wmf" ContentType="image/x-wmf"/>
  <Override PartName="/ppt/media/image56.png" ContentType="image/png"/>
  <Override PartName="/ppt/media/image16.wmf" ContentType="image/x-wmf"/>
  <Override PartName="/ppt/media/image45.jpeg" ContentType="image/jpeg"/>
  <Override PartName="/ppt/media/image55.png" ContentType="image/png"/>
  <Override PartName="/ppt/media/image15.wmf" ContentType="image/x-wmf"/>
  <Override PartName="/ppt/media/image54.png" ContentType="image/png"/>
  <Override PartName="/ppt/media/image14.wmf" ContentType="image/x-wmf"/>
  <Override PartName="/ppt/media/image12.tif" ContentType="image/tiff"/>
  <Override PartName="/ppt/media/image53.png" ContentType="image/png"/>
  <Override PartName="/ppt/media/image21.wmf" ContentType="image/x-wmf"/>
  <Override PartName="/ppt/media/image19.wmf" ContentType="image/x-wmf"/>
  <Override PartName="/ppt/media/image58.png" ContentType="image/png"/>
  <Override PartName="/ppt/media/image1.tif" ContentType="image/tiff"/>
  <Override PartName="/ppt/media/image33.wmf" ContentType="image/x-wmf"/>
  <Override PartName="/ppt/media/image22.wmf" ContentType="image/x-wmf"/>
  <Override PartName="/ppt/media/image2.tif" ContentType="image/tiff"/>
  <Override PartName="/ppt/media/image34.wmf" ContentType="image/x-wmf"/>
  <Override PartName="/ppt/media/image10.wmf" ContentType="image/x-wmf"/>
  <Override PartName="/ppt/media/image23.wmf" ContentType="image/x-wmf"/>
  <Override PartName="/ppt/media/image3.tif" ContentType="image/tiff"/>
  <Override PartName="/ppt/media/image35.wmf" ContentType="image/x-wmf"/>
  <Override PartName="/ppt/media/image29.wmf" ContentType="image/x-wmf"/>
  <Override PartName="/ppt/media/image38.tif" ContentType="image/tiff"/>
  <Override PartName="/ppt/media/image40.jpeg" ContentType="image/jpeg"/>
  <Override PartName="/ppt/media/image32.wmf" ContentType="image/x-wmf"/>
  <Override PartName="/ppt/media/image41.tif" ContentType="image/tiff"/>
  <Override PartName="/ppt/media/image42.tif" ContentType="image/tiff"/>
  <Override PartName="/ppt/media/image44.wmf" ContentType="image/x-wmf"/>
  <Override PartName="/ppt/media/image47.tif" ContentType="image/tiff"/>
  <Override PartName="/ppt/media/image59.png" ContentType="image/png"/>
  <Override PartName="/ppt/media/image8.wmf" ContentType="image/x-wmf"/>
  <Override PartName="/ppt/media/image48.png" ContentType="image/png"/>
  <Override PartName="/ppt/media/image51.wmf" ContentType="image/x-wmf"/>
  <Override PartName="/ppt/media/image49.png" ContentType="image/png"/>
  <Override PartName="/ppt/media/image50.wmf" ContentType="image/x-wmf"/>
  <Override PartName="/ppt/media/image52.png" ContentType="image/png"/>
  <Override PartName="/ppt/media/image13.wmf" ContentType="image/x-wmf"/>
  <Override PartName="/ppt/media/image43.tif" ContentType="image/tiff"/>
  <Override PartName="/ppt/media/image31.wmf" ContentType="image/x-wmf"/>
  <Override PartName="/ppt/media/image30.wmf" ContentType="image/x-wmf"/>
  <Override PartName="/ppt/media/image37.tif" ContentType="image/tiff"/>
  <Override PartName="/ppt/media/image9.wmf" ContentType="image/x-wmf"/>
  <Override PartName="/ppt/media/image39.wmf" ContentType="image/x-wmf"/>
  <Override PartName="/ppt/media/image25.wmf" ContentType="image/x-wmf"/>
  <Override PartName="/ppt/media/image7.wmf" ContentType="image/x-wmf"/>
  <Override PartName="/ppt/media/image5.tif" ContentType="image/tiff"/>
  <Override PartName="/ppt/media/image24.wmf" ContentType="image/x-wmf"/>
  <Override PartName="/ppt/media/image6.wmf" ContentType="image/x-wmf"/>
  <Override PartName="/ppt/media/image36.wmf" ContentType="image/x-wmf"/>
  <Override PartName="/ppt/media/image4.tif" ContentType="image/tiff"/>
  <Override PartName="/ppt/media/image46.tif" ContentType="image/tiff"/>
  <Override PartName="/ppt/media/image11.wmf" ContentType="image/x-wmf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86.xml.rels" ContentType="application/vnd.openxmlformats-package.relationships+xml"/>
  <Override PartName="/ppt/slides/_rels/slide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88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3.xml.rels" ContentType="application/vnd.openxmlformats-package.relationships+xml"/>
  <Override PartName="/ppt/slides/_rels/slide87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5A3E453-24E6-48E2-8D22-748A36F1D81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AAA896-5434-4B98-9762-F754C4D3D8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32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70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33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76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34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82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35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88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36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94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40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00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51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06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52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12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1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DD342F-0317-4F53-914D-8F0BD4BB9C8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E5B8A9-772E-4CE4-A089-D9D2F59405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1" lang="en-US" sz="2000" spc="-1" strike="noStrike">
                <a:latin typeface="Arial"/>
              </a:rPr>
              <a:t>Standard error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– estimate of the standard deviation, will talk about this more later …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The </a:t>
            </a:r>
            <a:r>
              <a:rPr b="1" i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p</a:t>
            </a:r>
            <a:r>
              <a:rPr b="1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-value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 is the probability of obtaining a result equal to or "more extreme" than what was actually observed, when the null hyp is actually true – we’ll talk about this more 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21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F3B2D6-1A92-4C54-A410-D4459193F7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F71C4F-5A88-4335-B4BF-EBE099BCDC3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F67FBE-5B96-4A2F-83C4-138E40C5808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2D9B43-6739-4306-8055-D07C784E15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3E0923-FF04-449B-9522-5979D0F9EA4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203D5D-63C5-4469-885D-048936E52D7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B4567A-CB73-4114-9338-14EC6C4E8B5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For those following from home:</a:t>
            </a:r>
            <a:endParaRPr b="0" lang="en-US" sz="2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Variance: roughly how much a set of numbers are “spread around” their mean</a:t>
            </a:r>
            <a:endParaRPr b="0" lang="en-US" sz="2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Standard deviation: similar to variance (square root of variance) </a:t>
            </a:r>
            <a:r>
              <a:rPr b="0" lang="en-US" sz="2000" spc="-1" strike="noStrike">
                <a:latin typeface="Arial"/>
              </a:rPr>
              <a:t>– same units as main data</a:t>
            </a:r>
            <a:endParaRPr b="0" lang="en-US" sz="2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Standard error (of the sample mean): how far the sample mean is from the population mean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28DC16-FFF6-4316-B44C-03F9A662EFC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C84DE8-A52E-432D-A982-8C445BCF243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82D2B1-02FD-46F4-8EAE-3CA43CCE72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7EAD2B-BACB-4408-96A2-BAE9B92B961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3E9B4D-1BFF-495F-91FE-9BDD974D8C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A9A7C4-F0D1-4AF7-90BA-0FC25F08A68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22D07-339D-49B3-98B9-EEFEC5CB8F4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78F088-D552-4E87-9C83-96D44C1DC9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DE5B96-9C5B-4F66-81C7-4640A315C2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7565B9-5460-41EC-9849-71920122F89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41C250-C6A2-4199-A8A6-E5123F7CF3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700131-26F8-4451-8B6F-A3882443D6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A21444-C136-4373-B352-0FDFE447F4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EE3742-4F9B-4003-9807-D2B28CD921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DF3B6D-9C13-4F6B-8FAC-B3C3F61929E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F9C64D-4959-4E1E-8A84-E661A3608D88}" type="slidenum">
              <a:rPr b="0" lang="en-US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C2D8EF-A1F7-4E57-AEC2-2ECD630D3D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D335BE-B048-4178-BF92-AC00DC64CC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49CF30-4E3C-4970-AAF3-D2E1ECB5CF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D215C6-6EDF-4EC8-B33A-7BDC21F392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A7BC63-8274-4192-AE16-F92682BDCE1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D74438-BD62-46CD-93C2-43EA8030F18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E28911-FE88-4C00-AA70-07E6E0C4AEA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CACF9D-B097-4AC2-BA30-7ACFEF1EE93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AA0446-55A2-4707-BCEA-A9456F61DA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6F249C-D210-4996-8CF8-B65C19153D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1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41E9E8-C883-4762-B2C9-391B4767B2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E31BE3-4F65-40D1-BE2A-19BA2224F1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A7C19B-3C1F-45C3-80D7-26DD6AC7BCA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380C2B-CF64-4602-A296-CB87BDA4B84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B34FAF-1012-48CF-8577-B4A65484929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A3CF90-FC41-4D65-A7C5-7B51DD48B4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0F86108-745D-4DD5-B496-A06A1504682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5EEB0E-61DF-47C6-BAA8-2A542B74C1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9325A2-4B3E-4E37-AA56-1634137AB5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DECBB3-4EC3-49CC-A357-060659865F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6EC98B2-3FAF-4A08-9160-F1E05C5445A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F5AD9F-1F12-4CEE-8AA8-D10BF49F10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3B1F8F-B386-484D-8902-828314E0D7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6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96B36E-ABB2-47C0-9B56-9683D99CD85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59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6D1833-0C35-4E58-BD3D-6C3BD640006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B203A6-C2A8-4635-91C9-FD0CF64367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4968F7-0303-4DE9-BD08-F73EB91950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Rectangle 2"/>
          <p:cNvSpPr/>
          <p:nvPr/>
        </p:nvSpPr>
        <p:spPr>
          <a:xfrm>
            <a:off x="397188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Rectangle 3"/>
          <p:cNvSpPr/>
          <p:nvPr/>
        </p:nvSpPr>
        <p:spPr>
          <a:xfrm>
            <a:off x="397188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9440" rIns="1944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i="1" lang="en-US" sz="1000" spc="-1" strike="noStrike">
                <a:solidFill>
                  <a:srgbClr val="000000"/>
                </a:solidFill>
                <a:latin typeface="Times New Roman"/>
                <a:ea typeface="+mn-ea"/>
              </a:rPr>
              <a:t>31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64" name="Rectangle 4"/>
          <p:cNvSpPr/>
          <p:nvPr/>
        </p:nvSpPr>
        <p:spPr>
          <a:xfrm>
            <a:off x="0" y="883116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Rectangle 5"/>
          <p:cNvSpPr/>
          <p:nvPr/>
        </p:nvSpPr>
        <p:spPr>
          <a:xfrm>
            <a:off x="0" y="0"/>
            <a:ext cx="3038040" cy="46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8AD01D-639A-4889-AF2C-28631AA67D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0CBFAE-E3CF-4641-8751-43D6B2907F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0A4A8D-9422-4E8E-BCE8-0B732DED57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04424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747936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04424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747936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CCC1E0-5DBE-49C6-A3BD-27BBF3D3130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9A61D6-551E-44E6-B0AF-197C7AE17F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FA86B0-F6F2-4ACC-BFA9-D4D73F7E65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5382F1-8773-4328-B64E-AE390C927E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449B0F-8F62-475B-AD00-DBFE48FE4E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C67EDCC-2BA9-4227-8B18-48DF8F8429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7721280" cy="63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80671C-CA41-4FDD-A365-1E1A073526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46FCE1-6215-459F-B4AA-9B67E6CC2D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5070B8-2514-4A5F-BBD1-E73C593F2A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679C92-D03B-4E7B-A936-41E62DDEAD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910D8D-800A-4E6D-A4D1-30E1D82389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F398F2-05BA-4194-9233-A60F7A9C8D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EDC905-8FC9-4753-89A6-60A0DE90882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04424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747936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60948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04424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747936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11DFEC-AEE5-47B9-8AA8-B31FE5C98A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C7330F-0D2A-4BCA-9526-7BD9AE1B34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9413426-7E9B-477D-8102-84689A04B3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4B4CAC-3F0A-4822-B078-62ABD71DF7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D55F83-D58A-4543-8885-9105CF3C26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8029038-A090-4EBB-859F-791DFDD960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AC18F4-D69F-4396-8017-DF0B6ACCC9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7721280" cy="63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AEBE6F-7F5C-4299-BE83-72E1C9D036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A44F4EA-AB3E-4A75-8E07-F2E5380397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B96EB68-4978-4C74-BF0C-21A5C1AA5B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8AF6D90-6E7E-4A29-AB28-D4C84788C7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F52D6A-9C06-433F-97FD-F9D37C113F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600A4B9-C6A5-4D6C-B228-51866DC25A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04424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747936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60948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/>
          </p:nvPr>
        </p:nvSpPr>
        <p:spPr>
          <a:xfrm>
            <a:off x="404424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/>
          </p:nvPr>
        </p:nvSpPr>
        <p:spPr>
          <a:xfrm>
            <a:off x="747936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367B5F-FD6B-44B1-95E1-C08FD6A1DA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909862-786A-451C-BC7A-70AF12506E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F3E1B5-191E-4BEF-90EA-EAA5204BBF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7721280" cy="63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FC4710-1991-4AB9-8FC8-AAAE194E3D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830290-79FE-412C-A569-37C6E88548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606F4F-C765-437B-A41D-447AF2875B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FAAFB6-7DB5-422E-8143-8D8021BAEE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7" hidden="1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8600"/>
            <a:ext cx="10362960" cy="4571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C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li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c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k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o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di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M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a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s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r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ti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tl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s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y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l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8098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12001320" y="4846320"/>
            <a:ext cx="190080" cy="2011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12001320" y="0"/>
            <a:ext cx="190080" cy="4845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6DAFE48B-E79D-4078-ACCD-1CAACFDEB555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4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ftr" idx="5"/>
          </p:nvPr>
        </p:nvSpPr>
        <p:spPr>
          <a:xfrm>
            <a:off x="38098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sldNum" idx="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A57745A4-85CF-42A6-B2DD-89BCAD30ACE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6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Rectangle 7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dt" idx="7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ftr" idx="8"/>
          </p:nvPr>
        </p:nvSpPr>
        <p:spPr>
          <a:xfrm>
            <a:off x="38098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sldNum" idx="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d1282e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3058157-CABE-42D9-A283-C7741E4A938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11.wmf"/><Relationship Id="rId5" Type="http://schemas.openxmlformats.org/officeDocument/2006/relationships/image" Target="../media/image12.ti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wmf"/><Relationship Id="rId7" Type="http://schemas.openxmlformats.org/officeDocument/2006/relationships/image" Target="../media/image18.wmf"/><Relationship Id="rId8" Type="http://schemas.openxmlformats.org/officeDocument/2006/relationships/image" Target="../media/image19.wmf"/><Relationship Id="rId9" Type="http://schemas.openxmlformats.org/officeDocument/2006/relationships/image" Target="../media/image20.wm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1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3.wmf"/><Relationship Id="rId7" Type="http://schemas.openxmlformats.org/officeDocument/2006/relationships/image" Target="../media/image24.wmf"/><Relationship Id="rId8" Type="http://schemas.openxmlformats.org/officeDocument/2006/relationships/image" Target="../media/image25.wmf"/><Relationship Id="rId9" Type="http://schemas.openxmlformats.org/officeDocument/2006/relationships/image" Target="../media/image26.wm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7.wmf"/><Relationship Id="rId3" Type="http://schemas.openxmlformats.org/officeDocument/2006/relationships/image" Target="../media/image28.wm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9.wmf"/><Relationship Id="rId3" Type="http://schemas.openxmlformats.org/officeDocument/2006/relationships/oleObject" Target="../embeddings/oleObject2.bin"/><Relationship Id="rId4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1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2.wmf"/><Relationship Id="rId9" Type="http://schemas.openxmlformats.org/officeDocument/2006/relationships/image" Target="../media/image33.wmf"/><Relationship Id="rId10" Type="http://schemas.openxmlformats.org/officeDocument/2006/relationships/image" Target="../media/image34.wmf"/><Relationship Id="rId11" Type="http://schemas.openxmlformats.org/officeDocument/2006/relationships/image" Target="../media/image35.wmf"/><Relationship Id="rId12" Type="http://schemas.openxmlformats.org/officeDocument/2006/relationships/image" Target="../media/image36.wmf"/><Relationship Id="rId13" Type="http://schemas.openxmlformats.org/officeDocument/2006/relationships/slideLayout" Target="../slideLayouts/slideLayout29.xml"/><Relationship Id="rId1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tif"/><Relationship Id="rId2" Type="http://schemas.openxmlformats.org/officeDocument/2006/relationships/image" Target="../media/image42.tif"/><Relationship Id="rId3" Type="http://schemas.openxmlformats.org/officeDocument/2006/relationships/image" Target="../media/image43.tif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6.tif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ti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hyperlink" Target="https://www.ki.informatik.hu-berlin.de/mac/lehre/lehrmaterial/Informationsintegration/Rahm00.pdf" TargetMode="External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www.ki.informatik.hu-berlin.de/mac/lehre/lehrmaterial/Informationsintegration/Rahm00.pdf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://en.wikipedia.org/wiki/Outlier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://www.cs.umd.edu/~getoor/Tutorials/ER_VLDB2012.pdf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hyperlink" Target="http://en.wikipedia.org/wiki/Soundex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28600"/>
            <a:ext cx="10362960" cy="4571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6600" spc="-80" strike="noStrike" cap="all">
                <a:solidFill>
                  <a:srgbClr val="000000"/>
                </a:solidFill>
                <a:latin typeface="Arial Black"/>
              </a:rPr>
              <a:t>Introduction to </a:t>
            </a:r>
            <a:br/>
            <a:r>
              <a:rPr b="0" lang="en-US" sz="6600" spc="-80" strike="noStrike" cap="all">
                <a:solidFill>
                  <a:srgbClr val="000000"/>
                </a:solidFill>
                <a:latin typeface="Arial Black"/>
              </a:rPr>
              <a:t>Data Science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90120" y="3986640"/>
            <a:ext cx="9143640" cy="914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117" strike="noStrike" cap="all">
                <a:solidFill>
                  <a:srgbClr val="d1282e"/>
                </a:solidFill>
                <a:latin typeface="Arial Black"/>
              </a:rPr>
              <a:t>JMCT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9" name="TextBox 4"/>
          <p:cNvSpPr/>
          <p:nvPr/>
        </p:nvSpPr>
        <p:spPr>
          <a:xfrm>
            <a:off x="690120" y="4951080"/>
            <a:ext cx="2776320" cy="15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Lecture #12+13 – 03/02/2022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CMSC320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Mondays &amp; Wednesdays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5:00pm – 6:15pm</a:t>
            </a:r>
            <a:br/>
            <a:br/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https://cmsc320.github.io/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0" name="Picture 6" descr=""/>
          <p:cNvPicPr/>
          <p:nvPr/>
        </p:nvPicPr>
        <p:blipFill>
          <a:blip r:embed="rId1"/>
          <a:stretch/>
        </p:blipFill>
        <p:spPr>
          <a:xfrm>
            <a:off x="7892640" y="5257800"/>
            <a:ext cx="3721680" cy="12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form 2"/>
          <p:cNvSpPr/>
          <p:nvPr/>
        </p:nvSpPr>
        <p:spPr>
          <a:xfrm>
            <a:off x="2287440" y="2743200"/>
            <a:ext cx="3809520" cy="3417480"/>
          </a:xfrm>
          <a:custGeom>
            <a:avLst/>
            <a:gdLst/>
            <a:ahLst/>
            <a:rect l="l" t="t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cap="rnd" w="12700">
            <a:solidFill>
              <a:srgbClr val="000000"/>
            </a:solidFill>
            <a:round/>
          </a:ln>
          <a:effectLst>
            <a:outerShdw algn="ctr" blurRad="63360" dir="2700000" dist="107423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Population &amp; Sample Regression Models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3087720" y="2916360"/>
            <a:ext cx="205380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Unknown Relationship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Rectangle 5"/>
          <p:cNvSpPr/>
          <p:nvPr/>
        </p:nvSpPr>
        <p:spPr>
          <a:xfrm>
            <a:off x="3089160" y="1978200"/>
            <a:ext cx="2053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Population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35" name="Object 6"/>
          <p:cNvGraphicFramePr/>
          <p:nvPr/>
        </p:nvGraphicFramePr>
        <p:xfrm>
          <a:off x="2408400" y="3843360"/>
          <a:ext cx="3252600" cy="458280"/>
        </p:xfrm>
        <a:graphic>
          <a:graphicData uri="http://schemas.openxmlformats.org/presentationml/2006/ole">
            <p:oleObj progId="Equation" r:id="rId1" spid="">
              <p:embed/>
              <p:pic>
                <p:nvPicPr>
                  <p:cNvPr id="236" name="Object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408400" y="3843360"/>
                    <a:ext cx="3252600" cy="4582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7" name="Rectangle 7"/>
          <p:cNvSpPr/>
          <p:nvPr/>
        </p:nvSpPr>
        <p:spPr>
          <a:xfrm>
            <a:off x="2846520" y="44798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Rectangle 8"/>
          <p:cNvSpPr/>
          <p:nvPr/>
        </p:nvSpPr>
        <p:spPr>
          <a:xfrm>
            <a:off x="5369400" y="328140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9" name="Rectangle 9"/>
          <p:cNvSpPr/>
          <p:nvPr/>
        </p:nvSpPr>
        <p:spPr>
          <a:xfrm>
            <a:off x="3594240" y="55166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0" name="Rectangle 10"/>
          <p:cNvSpPr/>
          <p:nvPr/>
        </p:nvSpPr>
        <p:spPr>
          <a:xfrm>
            <a:off x="4248360" y="449568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1" name="Rectangle 11"/>
          <p:cNvSpPr/>
          <p:nvPr/>
        </p:nvSpPr>
        <p:spPr>
          <a:xfrm>
            <a:off x="4067640" y="49370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2" name="TextBox 15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2400480" y="3835440"/>
            <a:ext cx="3251160" cy="457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9DECA80-BF0E-402B-80B5-C48A83974FB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Freeform 2"/>
          <p:cNvSpPr/>
          <p:nvPr/>
        </p:nvSpPr>
        <p:spPr>
          <a:xfrm>
            <a:off x="2287440" y="2743200"/>
            <a:ext cx="3809520" cy="3417480"/>
          </a:xfrm>
          <a:custGeom>
            <a:avLst/>
            <a:gdLst/>
            <a:ahLst/>
            <a:rect l="l" t="t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cap="rnd" w="12700">
            <a:solidFill>
              <a:srgbClr val="000000"/>
            </a:solidFill>
            <a:round/>
          </a:ln>
          <a:effectLst>
            <a:outerShdw algn="ctr" blurRad="63360" dir="2700000" dist="107423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Population &amp; Sample Regression Models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Rectangle 4"/>
          <p:cNvSpPr/>
          <p:nvPr/>
        </p:nvSpPr>
        <p:spPr>
          <a:xfrm>
            <a:off x="3087720" y="2916360"/>
            <a:ext cx="205380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Unknown Relationship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Rectangle 5"/>
          <p:cNvSpPr/>
          <p:nvPr/>
        </p:nvSpPr>
        <p:spPr>
          <a:xfrm>
            <a:off x="3089160" y="1978200"/>
            <a:ext cx="2053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Population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Rectangle 6"/>
          <p:cNvSpPr/>
          <p:nvPr/>
        </p:nvSpPr>
        <p:spPr>
          <a:xfrm>
            <a:off x="6810480" y="1976400"/>
            <a:ext cx="31208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Random Sample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Oval 7"/>
          <p:cNvSpPr/>
          <p:nvPr/>
        </p:nvSpPr>
        <p:spPr>
          <a:xfrm>
            <a:off x="7577280" y="3587760"/>
            <a:ext cx="1587240" cy="9774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  <a:effectLst>
            <a:outerShdw algn="ctr" blurRad="63360" dir="2700000" dist="107423" rotWithShape="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0" name="Oval 8"/>
          <p:cNvSpPr/>
          <p:nvPr/>
        </p:nvSpPr>
        <p:spPr>
          <a:xfrm>
            <a:off x="3587760" y="4502160"/>
            <a:ext cx="1587240" cy="9774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51" name="Object 9"/>
          <p:cNvGraphicFramePr/>
          <p:nvPr/>
        </p:nvGraphicFramePr>
        <p:xfrm>
          <a:off x="2408400" y="3843360"/>
          <a:ext cx="3252600" cy="458280"/>
        </p:xfrm>
        <a:graphic>
          <a:graphicData uri="http://schemas.openxmlformats.org/presentationml/2006/ole">
            <p:oleObj progId="Equation" r:id="rId1" spid="">
              <p:embed/>
              <p:pic>
                <p:nvPicPr>
                  <p:cNvPr id="252" name="Object 9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408400" y="3843360"/>
                    <a:ext cx="3252600" cy="4582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53" name="Rectangle 10"/>
          <p:cNvSpPr/>
          <p:nvPr/>
        </p:nvSpPr>
        <p:spPr>
          <a:xfrm>
            <a:off x="2846520" y="44798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4" name="Rectangle 11"/>
          <p:cNvSpPr/>
          <p:nvPr/>
        </p:nvSpPr>
        <p:spPr>
          <a:xfrm>
            <a:off x="4248360" y="449568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Rectangle 12"/>
          <p:cNvSpPr/>
          <p:nvPr/>
        </p:nvSpPr>
        <p:spPr>
          <a:xfrm>
            <a:off x="5369400" y="328140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6" name="Rectangle 13"/>
          <p:cNvSpPr/>
          <p:nvPr/>
        </p:nvSpPr>
        <p:spPr>
          <a:xfrm>
            <a:off x="3594240" y="55166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7" name="Rectangle 14"/>
          <p:cNvSpPr/>
          <p:nvPr/>
        </p:nvSpPr>
        <p:spPr>
          <a:xfrm>
            <a:off x="4067640" y="49370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8" name="Rectangle 15"/>
          <p:cNvSpPr/>
          <p:nvPr/>
        </p:nvSpPr>
        <p:spPr>
          <a:xfrm>
            <a:off x="8320320" y="362916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9" name="Rectangle 16"/>
          <p:cNvSpPr/>
          <p:nvPr/>
        </p:nvSpPr>
        <p:spPr>
          <a:xfrm>
            <a:off x="8139600" y="407052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60" name="Group 19"/>
          <p:cNvGrpSpPr/>
          <p:nvPr/>
        </p:nvGrpSpPr>
        <p:grpSpPr>
          <a:xfrm>
            <a:off x="4836960" y="4667400"/>
            <a:ext cx="3108240" cy="1099800"/>
            <a:chOff x="4836960" y="4667400"/>
            <a:chExt cx="3108240" cy="1099800"/>
          </a:xfrm>
        </p:grpSpPr>
        <p:sp>
          <p:nvSpPr>
            <p:cNvPr id="261" name="Freeform 17"/>
            <p:cNvSpPr/>
            <p:nvPr/>
          </p:nvSpPr>
          <p:spPr>
            <a:xfrm>
              <a:off x="4836960" y="4667400"/>
              <a:ext cx="3107880" cy="1039320"/>
            </a:xfrm>
            <a:custGeom>
              <a:avLst/>
              <a:gdLst/>
              <a:ahLst/>
              <a:rect l="l" t="t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solidFill>
              <a:schemeClr val="tx2"/>
            </a:solidFill>
            <a:ln cap="rnd"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Freeform 18"/>
            <p:cNvSpPr/>
            <p:nvPr/>
          </p:nvSpPr>
          <p:spPr>
            <a:xfrm>
              <a:off x="4900680" y="4757760"/>
              <a:ext cx="3044520" cy="1009440"/>
            </a:xfrm>
            <a:custGeom>
              <a:avLst/>
              <a:gdLst/>
              <a:ahLst/>
              <a:rect l="l" t="t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solidFill>
              <a:schemeClr val="tx2"/>
            </a:solidFill>
            <a:ln cap="rnd"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3" name="TextBox 23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2400480" y="3835440"/>
            <a:ext cx="3251160" cy="457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B85FC3-C1B2-4D39-933A-4C7485DE5E8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reeform 2"/>
          <p:cNvSpPr/>
          <p:nvPr/>
        </p:nvSpPr>
        <p:spPr>
          <a:xfrm>
            <a:off x="2287440" y="2743200"/>
            <a:ext cx="3809520" cy="3417480"/>
          </a:xfrm>
          <a:custGeom>
            <a:avLst/>
            <a:gdLst/>
            <a:ahLst/>
            <a:rect l="l" t="t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cap="rnd" w="12700">
            <a:solidFill>
              <a:srgbClr val="000000"/>
            </a:solidFill>
            <a:round/>
          </a:ln>
          <a:effectLst>
            <a:outerShdw algn="ctr" blurRad="63360" dir="2700000" dist="107423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Population &amp; Sample Regression Models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Rectangle 4"/>
          <p:cNvSpPr/>
          <p:nvPr/>
        </p:nvSpPr>
        <p:spPr>
          <a:xfrm>
            <a:off x="3087720" y="2916360"/>
            <a:ext cx="205380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Unknown Relationship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8" name="Rectangle 5"/>
          <p:cNvSpPr/>
          <p:nvPr/>
        </p:nvSpPr>
        <p:spPr>
          <a:xfrm>
            <a:off x="3089160" y="1978200"/>
            <a:ext cx="2053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Population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Rectangle 6"/>
          <p:cNvSpPr/>
          <p:nvPr/>
        </p:nvSpPr>
        <p:spPr>
          <a:xfrm>
            <a:off x="6810480" y="1976400"/>
            <a:ext cx="31208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Random Sample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0" name="Oval 7"/>
          <p:cNvSpPr/>
          <p:nvPr/>
        </p:nvSpPr>
        <p:spPr>
          <a:xfrm>
            <a:off x="7577280" y="3587760"/>
            <a:ext cx="1587240" cy="9774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  <a:effectLst>
            <a:outerShdw algn="ctr" blurRad="63360" dir="2700000" dist="107423" rotWithShape="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1" name="Oval 8"/>
          <p:cNvSpPr/>
          <p:nvPr/>
        </p:nvSpPr>
        <p:spPr>
          <a:xfrm>
            <a:off x="3587760" y="4502160"/>
            <a:ext cx="1587240" cy="9774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72" name="Object 9"/>
          <p:cNvGraphicFramePr/>
          <p:nvPr/>
        </p:nvGraphicFramePr>
        <p:xfrm>
          <a:off x="2408400" y="3843360"/>
          <a:ext cx="3252600" cy="458280"/>
        </p:xfrm>
        <a:graphic>
          <a:graphicData uri="http://schemas.openxmlformats.org/presentationml/2006/ole">
            <p:oleObj progId="Equation" r:id="rId1" spid="">
              <p:embed/>
              <p:pic>
                <p:nvPicPr>
                  <p:cNvPr id="273" name="Object 9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408400" y="3843360"/>
                    <a:ext cx="3252600" cy="4582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graphicFrame>
        <p:nvGraphicFramePr>
          <p:cNvPr id="274" name="Object 10"/>
          <p:cNvGraphicFramePr/>
          <p:nvPr/>
        </p:nvGraphicFramePr>
        <p:xfrm>
          <a:off x="6622920" y="2724120"/>
          <a:ext cx="3495240" cy="715680"/>
        </p:xfrm>
        <a:graphic>
          <a:graphicData uri="http://schemas.openxmlformats.org/presentationml/2006/ole">
            <p:oleObj progId="Equation" r:id="rId3" spid="">
              <p:embed/>
              <p:pic>
                <p:nvPicPr>
                  <p:cNvPr id="275" name="Object 10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6622920" y="2724120"/>
                    <a:ext cx="3495240" cy="7156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276" name="Rectangle 11"/>
          <p:cNvSpPr/>
          <p:nvPr/>
        </p:nvSpPr>
        <p:spPr>
          <a:xfrm>
            <a:off x="2846520" y="44798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7" name="Rectangle 12"/>
          <p:cNvSpPr/>
          <p:nvPr/>
        </p:nvSpPr>
        <p:spPr>
          <a:xfrm>
            <a:off x="4248360" y="449568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Rectangle 13"/>
          <p:cNvSpPr/>
          <p:nvPr/>
        </p:nvSpPr>
        <p:spPr>
          <a:xfrm>
            <a:off x="5369400" y="328140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9" name="Rectangle 14"/>
          <p:cNvSpPr/>
          <p:nvPr/>
        </p:nvSpPr>
        <p:spPr>
          <a:xfrm>
            <a:off x="3594240" y="55166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0" name="Rectangle 15"/>
          <p:cNvSpPr/>
          <p:nvPr/>
        </p:nvSpPr>
        <p:spPr>
          <a:xfrm>
            <a:off x="4067640" y="49370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1" name="Rectangle 16"/>
          <p:cNvSpPr/>
          <p:nvPr/>
        </p:nvSpPr>
        <p:spPr>
          <a:xfrm>
            <a:off x="8320320" y="362916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Rectangle 17"/>
          <p:cNvSpPr/>
          <p:nvPr/>
        </p:nvSpPr>
        <p:spPr>
          <a:xfrm>
            <a:off x="8139600" y="407052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83" name="Group 20"/>
          <p:cNvGrpSpPr/>
          <p:nvPr/>
        </p:nvGrpSpPr>
        <p:grpSpPr>
          <a:xfrm>
            <a:off x="4836960" y="4667400"/>
            <a:ext cx="3108240" cy="1099800"/>
            <a:chOff x="4836960" y="4667400"/>
            <a:chExt cx="3108240" cy="1099800"/>
          </a:xfrm>
        </p:grpSpPr>
        <p:sp>
          <p:nvSpPr>
            <p:cNvPr id="284" name="Freeform 18"/>
            <p:cNvSpPr/>
            <p:nvPr/>
          </p:nvSpPr>
          <p:spPr>
            <a:xfrm>
              <a:off x="4836960" y="4667400"/>
              <a:ext cx="3107880" cy="1039320"/>
            </a:xfrm>
            <a:custGeom>
              <a:avLst/>
              <a:gdLst/>
              <a:ahLst/>
              <a:rect l="l" t="t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solidFill>
              <a:schemeClr val="tx2"/>
            </a:solidFill>
            <a:ln cap="rnd"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Freeform 19"/>
            <p:cNvSpPr/>
            <p:nvPr/>
          </p:nvSpPr>
          <p:spPr>
            <a:xfrm>
              <a:off x="4900680" y="4757760"/>
              <a:ext cx="3044520" cy="1009440"/>
            </a:xfrm>
            <a:custGeom>
              <a:avLst/>
              <a:gdLst/>
              <a:ahLst/>
              <a:rect l="l" t="t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solidFill>
              <a:schemeClr val="tx2"/>
            </a:solidFill>
            <a:ln cap="rnd"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6" name="Group 23"/>
          <p:cNvGrpSpPr/>
          <p:nvPr/>
        </p:nvGrpSpPr>
        <p:grpSpPr>
          <a:xfrm>
            <a:off x="4873680" y="2313000"/>
            <a:ext cx="2487240" cy="880560"/>
            <a:chOff x="4873680" y="2313000"/>
            <a:chExt cx="2487240" cy="880560"/>
          </a:xfrm>
        </p:grpSpPr>
        <p:sp>
          <p:nvSpPr>
            <p:cNvPr id="287" name="Freeform 21"/>
            <p:cNvSpPr/>
            <p:nvPr/>
          </p:nvSpPr>
          <p:spPr>
            <a:xfrm>
              <a:off x="4873680" y="2360520"/>
              <a:ext cx="2487240" cy="833040"/>
            </a:xfrm>
            <a:custGeom>
              <a:avLst/>
              <a:gdLst/>
              <a:ahLst/>
              <a:rect l="l" t="t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solidFill>
              <a:schemeClr val="tx2"/>
            </a:solidFill>
            <a:ln cap="rnd"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Freeform 22"/>
            <p:cNvSpPr/>
            <p:nvPr/>
          </p:nvSpPr>
          <p:spPr>
            <a:xfrm>
              <a:off x="4873680" y="2313000"/>
              <a:ext cx="2436480" cy="807840"/>
            </a:xfrm>
            <a:custGeom>
              <a:avLst/>
              <a:gdLst/>
              <a:ahLst/>
              <a:rect l="l" t="t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solidFill>
              <a:schemeClr val="tx2"/>
            </a:solidFill>
            <a:ln cap="rnd"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9" name="Picture 1" descr=""/>
          <p:cNvPicPr/>
          <p:nvPr/>
        </p:nvPicPr>
        <p:blipFill>
          <a:blip r:embed="rId5"/>
          <a:stretch/>
        </p:blipFill>
        <p:spPr>
          <a:xfrm>
            <a:off x="7444440" y="822600"/>
            <a:ext cx="1852200" cy="1234800"/>
          </a:xfrm>
          <a:prstGeom prst="rect">
            <a:avLst/>
          </a:prstGeom>
          <a:ln w="0">
            <a:noFill/>
          </a:ln>
        </p:spPr>
      </p:pic>
      <p:sp>
        <p:nvSpPr>
          <p:cNvPr id="290" name="TextBox 27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>
            <a:off x="2400480" y="3835440"/>
            <a:ext cx="3251160" cy="45720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7"/>
          <a:stretch/>
        </p:blipFill>
        <p:spPr>
          <a:xfrm>
            <a:off x="6616800" y="2717640"/>
            <a:ext cx="3492360" cy="711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72AC6FF-5BE8-4DC9-922D-D639B4D91C3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" name="Object 2"/>
          <p:cNvGraphicFramePr/>
          <p:nvPr/>
        </p:nvGraphicFramePr>
        <p:xfrm>
          <a:off x="2095560" y="1928880"/>
          <a:ext cx="8083080" cy="4308120"/>
        </p:xfrm>
        <a:graphic>
          <a:graphicData uri="http://schemas.openxmlformats.org/presentationml/2006/ole">
            <p:oleObj progId="Visio.Drawing.4" r:id="rId1" spid="">
              <p:embed/>
              <p:pic>
                <p:nvPicPr>
                  <p:cNvPr id="294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095560" y="1928880"/>
                    <a:ext cx="8083080" cy="430812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5638" rotWithShape="0">
                      <a:schemeClr val="bg2"/>
                    </a:outerShdw>
                  </a:effectLst>
                </p:spPr>
              </p:pic>
            </p:oleObj>
          </a:graphicData>
        </a:graphic>
      </p:graphicFrame>
      <p:sp>
        <p:nvSpPr>
          <p:cNvPr id="295" name="Arc 3"/>
          <p:cNvSpPr/>
          <p:nvPr/>
        </p:nvSpPr>
        <p:spPr>
          <a:xfrm>
            <a:off x="4815000" y="2452680"/>
            <a:ext cx="59652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head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aphicFrame>
        <p:nvGraphicFramePr>
          <p:cNvPr id="296" name="Object 5"/>
          <p:cNvGraphicFramePr/>
          <p:nvPr/>
        </p:nvGraphicFramePr>
        <p:xfrm>
          <a:off x="5545080" y="2243160"/>
          <a:ext cx="3252600" cy="458280"/>
        </p:xfrm>
        <a:graphic>
          <a:graphicData uri="http://schemas.openxmlformats.org/presentationml/2006/ole">
            <p:oleObj progId="Equation" r:id="rId3" spid="">
              <p:embed/>
              <p:pic>
                <p:nvPicPr>
                  <p:cNvPr id="297" name="Object 5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545080" y="2243160"/>
                    <a:ext cx="3252600" cy="4582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graphicFrame>
        <p:nvGraphicFramePr>
          <p:cNvPr id="298" name="Object 6"/>
          <p:cNvGraphicFramePr/>
          <p:nvPr/>
        </p:nvGraphicFramePr>
        <p:xfrm>
          <a:off x="7359480" y="4419720"/>
          <a:ext cx="2622240" cy="615600"/>
        </p:xfrm>
        <a:graphic>
          <a:graphicData uri="http://schemas.openxmlformats.org/presentationml/2006/ole">
            <p:oleObj progId="Equation.3" r:id="rId5" spid="">
              <p:embed/>
              <p:pic>
                <p:nvPicPr>
                  <p:cNvPr id="299" name="Object 6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7359480" y="4419720"/>
                    <a:ext cx="2622240" cy="61560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300" name="Arc 7"/>
          <p:cNvSpPr/>
          <p:nvPr/>
        </p:nvSpPr>
        <p:spPr>
          <a:xfrm>
            <a:off x="5653080" y="4191120"/>
            <a:ext cx="59652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tail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1" name="Rectangle 8"/>
          <p:cNvSpPr/>
          <p:nvPr/>
        </p:nvSpPr>
        <p:spPr>
          <a:xfrm>
            <a:off x="8904240" y="2212920"/>
            <a:ext cx="166032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Observedvalue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Arc 9"/>
          <p:cNvSpPr/>
          <p:nvPr/>
        </p:nvSpPr>
        <p:spPr>
          <a:xfrm>
            <a:off x="8915400" y="2971800"/>
            <a:ext cx="36792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tail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3" name="Rectangle 10"/>
          <p:cNvSpPr/>
          <p:nvPr/>
        </p:nvSpPr>
        <p:spPr>
          <a:xfrm>
            <a:off x="2200320" y="5945040"/>
            <a:ext cx="2825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Observed value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Arc 11"/>
          <p:cNvSpPr/>
          <p:nvPr/>
        </p:nvSpPr>
        <p:spPr>
          <a:xfrm>
            <a:off x="4724280" y="5410080"/>
            <a:ext cx="36792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head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5" name="Rectangle 12"/>
          <p:cNvSpPr/>
          <p:nvPr/>
        </p:nvSpPr>
        <p:spPr>
          <a:xfrm>
            <a:off x="5013360" y="3252960"/>
            <a:ext cx="336348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1" i="1" lang="en-US" sz="3600" spc="-1" strike="noStrike">
                <a:solidFill>
                  <a:srgbClr val="d1282e"/>
                </a:solidFill>
                <a:latin typeface="Symbol"/>
              </a:rPr>
              <a:t></a:t>
            </a:r>
            <a:r>
              <a:rPr b="1" i="1" lang="en-US" sz="3600" spc="-1" strike="noStrike" baseline="-25000">
                <a:solidFill>
                  <a:srgbClr val="d1282e"/>
                </a:solidFill>
                <a:latin typeface="Arial"/>
              </a:rPr>
              <a:t>i</a:t>
            </a:r>
            <a:r>
              <a:rPr b="1" lang="en-US" sz="3600" spc="-1" strike="noStrike">
                <a:solidFill>
                  <a:srgbClr val="d1282e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= Random error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Linear Regression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Box 15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7"/>
          <a:stretch/>
        </p:blipFill>
        <p:spPr>
          <a:xfrm>
            <a:off x="2095560" y="1917720"/>
            <a:ext cx="8077320" cy="430524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8"/>
          <a:stretch/>
        </p:blipFill>
        <p:spPr>
          <a:xfrm>
            <a:off x="5537160" y="2235240"/>
            <a:ext cx="3251160" cy="45720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9"/>
          <a:stretch/>
        </p:blipFill>
        <p:spPr>
          <a:xfrm>
            <a:off x="7353360" y="4419720"/>
            <a:ext cx="2616120" cy="609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0DE237-861C-4BEB-8999-28DCE98314E0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Object 2"/>
          <p:cNvGraphicFramePr/>
          <p:nvPr/>
        </p:nvGraphicFramePr>
        <p:xfrm>
          <a:off x="2095560" y="1928880"/>
          <a:ext cx="8083080" cy="4308120"/>
        </p:xfrm>
        <a:graphic>
          <a:graphicData uri="http://schemas.openxmlformats.org/presentationml/2006/ole">
            <p:oleObj progId="Visio.Drawing.4" r:id="rId1" spid="">
              <p:embed/>
              <p:pic>
                <p:nvPicPr>
                  <p:cNvPr id="312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095560" y="1928880"/>
                    <a:ext cx="8083080" cy="430812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5638" rotWithShape="0">
                      <a:schemeClr val="bg2"/>
                    </a:outerShdw>
                  </a:effectLst>
                </p:spPr>
              </p:pic>
            </p:oleObj>
          </a:graphicData>
        </a:graphic>
      </p:graphicFrame>
      <p:graphicFrame>
        <p:nvGraphicFramePr>
          <p:cNvPr id="313" name="Object 3"/>
          <p:cNvGraphicFramePr/>
          <p:nvPr/>
        </p:nvGraphicFramePr>
        <p:xfrm>
          <a:off x="5472000" y="2058840"/>
          <a:ext cx="3495240" cy="715680"/>
        </p:xfrm>
        <a:graphic>
          <a:graphicData uri="http://schemas.openxmlformats.org/presentationml/2006/ole">
            <p:oleObj progId="Equation" r:id="rId3" spid="">
              <p:embed/>
              <p:pic>
                <p:nvPicPr>
                  <p:cNvPr id="314" name="Object 3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472000" y="2058840"/>
                    <a:ext cx="3495240" cy="7156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Sample Linear Regression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6" name="Object 5"/>
          <p:cNvGraphicFramePr/>
          <p:nvPr/>
        </p:nvGraphicFramePr>
        <p:xfrm>
          <a:off x="5956200" y="4552920"/>
          <a:ext cx="2707920" cy="713880"/>
        </p:xfrm>
        <a:graphic>
          <a:graphicData uri="http://schemas.openxmlformats.org/presentationml/2006/ole">
            <p:oleObj progId="Equation" r:id="rId5" spid="">
              <p:embed/>
              <p:pic>
                <p:nvPicPr>
                  <p:cNvPr id="317" name="Object 5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5956200" y="4552920"/>
                    <a:ext cx="2707920" cy="7138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318" name="Arc 6"/>
          <p:cNvSpPr/>
          <p:nvPr/>
        </p:nvSpPr>
        <p:spPr>
          <a:xfrm>
            <a:off x="5272200" y="4343400"/>
            <a:ext cx="67284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tail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Arc 7"/>
          <p:cNvSpPr/>
          <p:nvPr/>
        </p:nvSpPr>
        <p:spPr>
          <a:xfrm>
            <a:off x="4815000" y="2452680"/>
            <a:ext cx="59652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head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0" name="Arc 8"/>
          <p:cNvSpPr/>
          <p:nvPr/>
        </p:nvSpPr>
        <p:spPr>
          <a:xfrm>
            <a:off x="4724280" y="5410080"/>
            <a:ext cx="367920" cy="74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head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1" name="Rectangle 9"/>
          <p:cNvSpPr/>
          <p:nvPr/>
        </p:nvSpPr>
        <p:spPr>
          <a:xfrm>
            <a:off x="8601120" y="4040280"/>
            <a:ext cx="198864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Unsampled observation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2" name="Arc 10"/>
          <p:cNvSpPr/>
          <p:nvPr/>
        </p:nvSpPr>
        <p:spPr>
          <a:xfrm>
            <a:off x="8169120" y="4189320"/>
            <a:ext cx="455400" cy="22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tail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3" name="Rectangle 11"/>
          <p:cNvSpPr/>
          <p:nvPr/>
        </p:nvSpPr>
        <p:spPr>
          <a:xfrm>
            <a:off x="5014800" y="3008160"/>
            <a:ext cx="209988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  <a:buNone/>
            </a:pPr>
            <a:r>
              <a:rPr b="1" i="1" lang="en-US" sz="2400" spc="-1" strike="noStrike">
                <a:solidFill>
                  <a:srgbClr val="d1282e"/>
                </a:solidFill>
                <a:latin typeface="Symbol"/>
              </a:rPr>
              <a:t></a:t>
            </a:r>
            <a:r>
              <a:rPr b="1" i="1" lang="en-US" sz="3600" spc="-1" strike="noStrike" baseline="-25000">
                <a:solidFill>
                  <a:srgbClr val="d1282e"/>
                </a:solidFill>
                <a:latin typeface="Arial"/>
              </a:rPr>
              <a:t>i</a:t>
            </a:r>
            <a:r>
              <a:rPr b="1" i="1" lang="en-US" sz="3600" spc="-1" strike="noStrike">
                <a:solidFill>
                  <a:srgbClr val="d1282e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= Random error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Rectangle 12"/>
          <p:cNvSpPr/>
          <p:nvPr/>
        </p:nvSpPr>
        <p:spPr>
          <a:xfrm>
            <a:off x="2200320" y="5945040"/>
            <a:ext cx="2825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Observed value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Rectangle 13"/>
          <p:cNvSpPr/>
          <p:nvPr/>
        </p:nvSpPr>
        <p:spPr>
          <a:xfrm>
            <a:off x="5100480" y="3049560"/>
            <a:ext cx="3726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buNone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^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6" name="TextBox 17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7"/>
          <a:stretch/>
        </p:blipFill>
        <p:spPr>
          <a:xfrm>
            <a:off x="2095560" y="1917720"/>
            <a:ext cx="8077320" cy="4305240"/>
          </a:xfrm>
          <a:prstGeom prst="rect">
            <a:avLst/>
          </a:prstGeom>
          <a:ln w="0">
            <a:noFill/>
          </a:ln>
        </p:spPr>
      </p:pic>
      <p:pic>
        <p:nvPicPr>
          <p:cNvPr id="328" name="" descr=""/>
          <p:cNvPicPr/>
          <p:nvPr/>
        </p:nvPicPr>
        <p:blipFill>
          <a:blip r:embed="rId8"/>
          <a:stretch/>
        </p:blipFill>
        <p:spPr>
          <a:xfrm>
            <a:off x="5460840" y="2057400"/>
            <a:ext cx="3492360" cy="71136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9"/>
          <a:stretch/>
        </p:blipFill>
        <p:spPr>
          <a:xfrm>
            <a:off x="5956200" y="4546440"/>
            <a:ext cx="2705040" cy="711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718D7E-4A5D-4471-B318-091FBED65BC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239760" y="2743200"/>
            <a:ext cx="914364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Estimating Parameters:</a:t>
            </a:r>
            <a:br/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Least Squares Method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Box 1"/>
          <p:cNvSpPr/>
          <p:nvPr/>
        </p:nvSpPr>
        <p:spPr>
          <a:xfrm>
            <a:off x="5336640" y="-396000"/>
            <a:ext cx="9143640" cy="76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96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US" sz="49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102BC27-4083-4A12-88A0-74D8C7DBD62E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Least Squares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Best fit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difference between the true Y-values and the estimated Y-values is minimized: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Positive errors offset negative errors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square the error!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Least squares minimizes the sum of the squared errors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Why squared?  We’ll cover this in more depth in a few weeks.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Until then: http://www.benkuhn.net/squared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4" name="Object 4"/>
          <p:cNvGraphicFramePr/>
          <p:nvPr/>
        </p:nvGraphicFramePr>
        <p:xfrm>
          <a:off x="3733920" y="3282840"/>
          <a:ext cx="3885840" cy="1294920"/>
        </p:xfrm>
        <a:graphic>
          <a:graphicData uri="http://schemas.openxmlformats.org/presentationml/2006/ole">
            <p:oleObj progId="Equation.3" r:id="rId1" spid="">
              <p:embed/>
              <p:pic>
                <p:nvPicPr>
                  <p:cNvPr id="335" name="Object 4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733920" y="3282840"/>
                    <a:ext cx="3885840" cy="129492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336" name="TextBox 7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3733920" y="3276720"/>
            <a:ext cx="3886200" cy="1295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A247F6-1CE3-46D4-8DD9-D8F950E06A81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Least Squares, Graphically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9" name="Object 3"/>
          <p:cNvGraphicFramePr/>
          <p:nvPr/>
        </p:nvGraphicFramePr>
        <p:xfrm>
          <a:off x="2529000" y="2954160"/>
          <a:ext cx="6876720" cy="3660480"/>
        </p:xfrm>
        <a:graphic>
          <a:graphicData uri="http://schemas.openxmlformats.org/presentationml/2006/ole">
            <p:oleObj progId="Visio.Drawing.4" r:id="rId1" spid="">
              <p:embed/>
              <p:pic>
                <p:nvPicPr>
                  <p:cNvPr id="340" name="Object 3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529000" y="2954160"/>
                    <a:ext cx="6876720" cy="36604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5638" rotWithShape="0">
                      <a:schemeClr val="bg2"/>
                    </a:outerShdw>
                  </a:effectLst>
                </p:spPr>
              </p:pic>
            </p:oleObj>
          </a:graphicData>
        </a:graphic>
      </p:graphicFrame>
      <p:graphicFrame>
        <p:nvGraphicFramePr>
          <p:cNvPr id="341" name="Object 4"/>
          <p:cNvGraphicFramePr/>
          <p:nvPr/>
        </p:nvGraphicFramePr>
        <p:xfrm>
          <a:off x="5405400" y="2902320"/>
          <a:ext cx="3649320" cy="713880"/>
        </p:xfrm>
        <a:graphic>
          <a:graphicData uri="http://schemas.openxmlformats.org/presentationml/2006/ole">
            <p:oleObj progId="Equation" r:id="rId3" spid="">
              <p:embed/>
              <p:pic>
                <p:nvPicPr>
                  <p:cNvPr id="342" name="Object 4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5405400" y="2902320"/>
                    <a:ext cx="3649320" cy="7138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graphicFrame>
        <p:nvGraphicFramePr>
          <p:cNvPr id="343" name="Object 5"/>
          <p:cNvGraphicFramePr/>
          <p:nvPr/>
        </p:nvGraphicFramePr>
        <p:xfrm>
          <a:off x="7404120" y="5010120"/>
          <a:ext cx="2707920" cy="713880"/>
        </p:xfrm>
        <a:graphic>
          <a:graphicData uri="http://schemas.openxmlformats.org/presentationml/2006/ole">
            <p:oleObj progId="Equation" r:id="rId5" spid="">
              <p:embed/>
              <p:pic>
                <p:nvPicPr>
                  <p:cNvPr id="344" name="Object 5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7404120" y="5010120"/>
                    <a:ext cx="2707920" cy="71388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345" name="Arc 6"/>
          <p:cNvSpPr/>
          <p:nvPr/>
        </p:nvSpPr>
        <p:spPr>
          <a:xfrm>
            <a:off x="6948360" y="4343400"/>
            <a:ext cx="520200" cy="10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tail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46" name="Arc 7"/>
          <p:cNvSpPr/>
          <p:nvPr/>
        </p:nvSpPr>
        <p:spPr>
          <a:xfrm>
            <a:off x="4815000" y="3287880"/>
            <a:ext cx="485280" cy="21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cap="rnd" w="25400">
            <a:solidFill>
              <a:srgbClr val="969696"/>
            </a:solidFill>
            <a:round/>
            <a:headEnd len="med" type="triangle" w="med"/>
          </a:ln>
          <a:effectLst>
            <a:outerShdw algn="ctr" blurRad="63360" dir="2700000" dist="37674" rotWithShape="0">
              <a:schemeClr val="bg2">
                <a:alpha val="74998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graphicFrame>
        <p:nvGraphicFramePr>
          <p:cNvPr id="347" name="Object 8"/>
          <p:cNvGraphicFramePr/>
          <p:nvPr/>
        </p:nvGraphicFramePr>
        <p:xfrm>
          <a:off x="835920" y="1521000"/>
          <a:ext cx="7268760" cy="1261800"/>
        </p:xfrm>
        <a:graphic>
          <a:graphicData uri="http://schemas.openxmlformats.org/presentationml/2006/ole">
            <p:oleObj progId="Equation" r:id="rId7" spid="">
              <p:embed/>
              <p:pic>
                <p:nvPicPr>
                  <p:cNvPr id="348" name="Object 8" descr=""/>
                  <p:cNvPicPr/>
                  <p:nvPr/>
                </p:nvPicPr>
                <p:blipFill>
                  <a:blip r:embed="rId8"/>
                  <a:stretch/>
                </p:blipFill>
                <p:spPr>
                  <a:xfrm>
                    <a:off x="835920" y="1521000"/>
                    <a:ext cx="7268760" cy="1261800"/>
                  </a:xfrm>
                  <a:prstGeom prst="rect">
                    <a:avLst/>
                  </a:prstGeom>
                  <a:ln w="0">
                    <a:noFill/>
                  </a:ln>
                  <a:effectLst>
                    <a:outerShdw algn="ctr" blurRad="63360" dir="2700000" dist="37674" rotWithShape="0">
                      <a:schemeClr val="bg2">
                        <a:alpha val="74998"/>
                      </a:schemeClr>
                    </a:outerShdw>
                  </a:effectLst>
                </p:spPr>
              </p:pic>
            </p:oleObj>
          </a:graphicData>
        </a:graphic>
      </p:graphicFrame>
      <p:sp>
        <p:nvSpPr>
          <p:cNvPr id="349" name="TextBox 12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9"/>
          <a:stretch/>
        </p:blipFill>
        <p:spPr>
          <a:xfrm>
            <a:off x="2527200" y="2946240"/>
            <a:ext cx="6870600" cy="365760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10"/>
          <a:stretch/>
        </p:blipFill>
        <p:spPr>
          <a:xfrm>
            <a:off x="5397480" y="2895480"/>
            <a:ext cx="3645000" cy="71136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11"/>
          <a:stretch/>
        </p:blipFill>
        <p:spPr>
          <a:xfrm>
            <a:off x="7404120" y="5003640"/>
            <a:ext cx="2705040" cy="711360"/>
          </a:xfrm>
          <a:prstGeom prst="rect">
            <a:avLst/>
          </a:prstGeom>
          <a:ln w="0">
            <a:noFill/>
          </a:ln>
        </p:spPr>
      </p:pic>
      <p:pic>
        <p:nvPicPr>
          <p:cNvPr id="353" name="" descr=""/>
          <p:cNvPicPr/>
          <p:nvPr/>
        </p:nvPicPr>
        <p:blipFill>
          <a:blip r:embed="rId12"/>
          <a:stretch/>
        </p:blipFill>
        <p:spPr>
          <a:xfrm>
            <a:off x="825480" y="1511280"/>
            <a:ext cx="7264440" cy="1257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52262B9-A88E-4BA6-B1C7-657D03855D3E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Interpretation of Coefficients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Slope (</a:t>
            </a:r>
            <a:r>
              <a:rPr b="1" i="1" lang="en-US" sz="2000" spc="-1" strike="noStrike">
                <a:solidFill>
                  <a:srgbClr val="000000"/>
                </a:solidFill>
                <a:latin typeface="Symbol"/>
              </a:rPr>
              <a:t></a:t>
            </a:r>
            <a:r>
              <a:rPr b="1" lang="en-US" sz="20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):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Estimated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changes by </a:t>
            </a:r>
            <a:r>
              <a:rPr b="0" i="1" lang="en-US" sz="2000" spc="-1" strike="noStrike">
                <a:solidFill>
                  <a:srgbClr val="000000"/>
                </a:solidFill>
                <a:latin typeface="Symbol"/>
              </a:rPr>
              <a:t>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for each unit increase in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If </a:t>
            </a:r>
            <a:r>
              <a:rPr b="0" i="1" lang="en-US" sz="2000" spc="-1" strike="noStrike">
                <a:solidFill>
                  <a:srgbClr val="000000"/>
                </a:solidFill>
                <a:latin typeface="Symbol"/>
              </a:rPr>
              <a:t>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= 2, then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is expected to increase by 2 for each 1 unit increase in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Y-Intercept (</a:t>
            </a:r>
            <a:r>
              <a:rPr b="1" i="1" lang="en-US" sz="2000" spc="-1" strike="noStrike">
                <a:solidFill>
                  <a:srgbClr val="000000"/>
                </a:solidFill>
                <a:latin typeface="Symbol"/>
              </a:rPr>
              <a:t></a:t>
            </a:r>
            <a:r>
              <a:rPr b="1" lang="en-US" sz="20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Average value of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when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= 0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If </a:t>
            </a:r>
            <a:r>
              <a:rPr b="0" i="1" lang="en-US" sz="2000" spc="-1" strike="noStrike">
                <a:solidFill>
                  <a:srgbClr val="000000"/>
                </a:solidFill>
                <a:latin typeface="Symbol"/>
              </a:rPr>
              <a:t>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= 4, then average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is expected to be 4 when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Is 0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Explosion 2 14"/>
          <p:cNvSpPr/>
          <p:nvPr/>
        </p:nvSpPr>
        <p:spPr>
          <a:xfrm>
            <a:off x="7882560" y="4874760"/>
            <a:ext cx="3830400" cy="1813320"/>
          </a:xfrm>
          <a:prstGeom prst="irregularSeal2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In-depth analysis of less naïve approaches to come!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TextBox 5"/>
          <p:cNvSpPr/>
          <p:nvPr/>
        </p:nvSpPr>
        <p:spPr>
          <a:xfrm>
            <a:off x="1539000" y="1621080"/>
            <a:ext cx="23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^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TextBox 16"/>
          <p:cNvSpPr/>
          <p:nvPr/>
        </p:nvSpPr>
        <p:spPr>
          <a:xfrm>
            <a:off x="2156040" y="2969280"/>
            <a:ext cx="23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^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TextBox 17"/>
          <p:cNvSpPr/>
          <p:nvPr/>
        </p:nvSpPr>
        <p:spPr>
          <a:xfrm>
            <a:off x="3847320" y="2065320"/>
            <a:ext cx="23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^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TextBox 18"/>
          <p:cNvSpPr/>
          <p:nvPr/>
        </p:nvSpPr>
        <p:spPr>
          <a:xfrm>
            <a:off x="1254240" y="3864600"/>
            <a:ext cx="23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^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TextBox 11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2" name="TextBox 12"/>
          <p:cNvSpPr/>
          <p:nvPr/>
        </p:nvSpPr>
        <p:spPr>
          <a:xfrm>
            <a:off x="1239120" y="2514240"/>
            <a:ext cx="23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^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51D171-9F64-451C-8144-4EE61A1CF9CE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3" dur="indefinite" restart="never" nodeType="tmRoot">
          <p:childTnLst>
            <p:seq>
              <p:cTn id="194" dur="indefinite" nodeType="mainSeq">
                <p:childTnLst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/>
          <p:nvPr/>
        </p:nvSpPr>
        <p:spPr>
          <a:xfrm>
            <a:off x="0" y="0"/>
            <a:ext cx="7224840" cy="72849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64" name="Picture 4" descr=""/>
          <p:cNvPicPr/>
          <p:nvPr/>
        </p:nvPicPr>
        <p:blipFill>
          <a:blip r:embed="rId1"/>
          <a:stretch/>
        </p:blipFill>
        <p:spPr>
          <a:xfrm>
            <a:off x="7112160" y="0"/>
            <a:ext cx="5079600" cy="6857640"/>
          </a:xfrm>
          <a:prstGeom prst="rect">
            <a:avLst/>
          </a:prstGeom>
          <a:ln w="0">
            <a:noFill/>
          </a:ln>
        </p:spPr>
      </p:pic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3258000" y="5816160"/>
            <a:ext cx="8933760" cy="1041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Now, Back to </a:t>
            </a:r>
            <a:r>
              <a:rPr b="0" lang="en-US" sz="3600" spc="-60" strike="noStrike" cap="all">
                <a:solidFill>
                  <a:srgbClr val="ffffff"/>
                </a:solidFill>
                <a:latin typeface="Arial Black"/>
              </a:rPr>
              <a:t>Missing Data </a:t>
            </a:r>
            <a:r>
              <a:rPr b="0" lang="en-US" sz="3600" spc="-60" strike="noStrike" cap="all">
                <a:solidFill>
                  <a:srgbClr val="ffffff"/>
                </a:solidFill>
                <a:latin typeface="Arial Black"/>
              </a:rPr>
              <a:t>…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948D4D-114E-4864-84BB-A90385EE93AF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The Data LifeCycle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ounded Rectangle 4"/>
          <p:cNvSpPr/>
          <p:nvPr/>
        </p:nvSpPr>
        <p:spPr>
          <a:xfrm>
            <a:off x="850680" y="2193120"/>
            <a:ext cx="1614600" cy="2463480"/>
          </a:xfrm>
          <a:prstGeom prst="roundRect">
            <a:avLst>
              <a:gd name="adj" fmla="val 16667"/>
            </a:avLst>
          </a:prstGeom>
          <a:solidFill>
            <a:srgbClr val="526db0"/>
          </a:solidFill>
          <a:ln>
            <a:solidFill>
              <a:srgbClr val="3c5082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43" name="Group 13"/>
          <p:cNvGrpSpPr/>
          <p:nvPr/>
        </p:nvGrpSpPr>
        <p:grpSpPr>
          <a:xfrm>
            <a:off x="2465640" y="2193120"/>
            <a:ext cx="2218320" cy="2463480"/>
            <a:chOff x="2465640" y="2193120"/>
            <a:chExt cx="2218320" cy="2463480"/>
          </a:xfrm>
        </p:grpSpPr>
        <p:sp>
          <p:nvSpPr>
            <p:cNvPr id="144" name="Rounded Rectangle 5"/>
            <p:cNvSpPr/>
            <p:nvPr/>
          </p:nvSpPr>
          <p:spPr>
            <a:xfrm>
              <a:off x="306936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rgbClr val="526db0"/>
            </a:solidFill>
            <a:ln>
              <a:solidFill>
                <a:srgbClr val="3c5082"/>
              </a:solidFill>
              <a:rou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Data processing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5" name="Straight Arrow Connector 10"/>
            <p:cNvSpPr/>
            <p:nvPr/>
          </p:nvSpPr>
          <p:spPr>
            <a:xfrm>
              <a:off x="246564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526db0"/>
              </a:solidFill>
              <a:round/>
              <a:tailEnd len="med" type="triangle" w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</p:grpSp>
      <p:sp>
        <p:nvSpPr>
          <p:cNvPr id="146" name="Curved Connector 12"/>
          <p:cNvSpPr/>
          <p:nvPr/>
        </p:nvSpPr>
        <p:spPr>
          <a:xfrm rot="5400000">
            <a:off x="2767680" y="3547440"/>
            <a:ext cx="15480" cy="2218680"/>
          </a:xfrm>
          <a:prstGeom prst="curvedConnector3">
            <a:avLst>
              <a:gd name="adj1" fmla="val 1800000"/>
            </a:avLst>
          </a:prstGeom>
          <a:noFill/>
          <a:ln>
            <a:solidFill>
              <a:srgbClr val="526db0"/>
            </a:solidFill>
            <a:round/>
            <a:tailEnd len="med" type="triangle" w="med"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147" name="Group 16"/>
          <p:cNvGrpSpPr/>
          <p:nvPr/>
        </p:nvGrpSpPr>
        <p:grpSpPr>
          <a:xfrm>
            <a:off x="4684680" y="2193120"/>
            <a:ext cx="2218320" cy="2463480"/>
            <a:chOff x="4684680" y="2193120"/>
            <a:chExt cx="2218320" cy="2463480"/>
          </a:xfrm>
        </p:grpSpPr>
        <p:sp>
          <p:nvSpPr>
            <p:cNvPr id="148" name="Rounded Rectangle 6"/>
            <p:cNvSpPr/>
            <p:nvPr/>
          </p:nvSpPr>
          <p:spPr>
            <a:xfrm>
              <a:off x="528840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3c5082"/>
              </a:solidFill>
              <a:rou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Exploratory analysis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&amp;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Data viz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9" name="Straight Arrow Connector 15"/>
            <p:cNvSpPr/>
            <p:nvPr/>
          </p:nvSpPr>
          <p:spPr>
            <a:xfrm>
              <a:off x="468468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150" name="Group 22"/>
          <p:cNvGrpSpPr/>
          <p:nvPr/>
        </p:nvGrpSpPr>
        <p:grpSpPr>
          <a:xfrm>
            <a:off x="1666080" y="4649040"/>
            <a:ext cx="4437720" cy="15480"/>
            <a:chOff x="1666080" y="4649040"/>
            <a:chExt cx="4437720" cy="15480"/>
          </a:xfrm>
        </p:grpSpPr>
        <p:sp>
          <p:nvSpPr>
            <p:cNvPr id="151" name="Curved Connector 18"/>
            <p:cNvSpPr/>
            <p:nvPr/>
          </p:nvSpPr>
          <p:spPr>
            <a:xfrm rot="5400000">
              <a:off x="4986720" y="3547440"/>
              <a:ext cx="15480" cy="22186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52" name="Curved Connector 20"/>
            <p:cNvSpPr/>
            <p:nvPr/>
          </p:nvSpPr>
          <p:spPr>
            <a:xfrm rot="5400000">
              <a:off x="3877200" y="2437560"/>
              <a:ext cx="15480" cy="4437720"/>
            </a:xfrm>
            <a:prstGeom prst="curvedConnector3">
              <a:avLst>
                <a:gd name="adj1" fmla="val 3763638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153" name="Group 25"/>
          <p:cNvGrpSpPr/>
          <p:nvPr/>
        </p:nvGrpSpPr>
        <p:grpSpPr>
          <a:xfrm>
            <a:off x="6903360" y="2193120"/>
            <a:ext cx="2218680" cy="2463480"/>
            <a:chOff x="6903360" y="2193120"/>
            <a:chExt cx="2218680" cy="2463480"/>
          </a:xfrm>
        </p:grpSpPr>
        <p:sp>
          <p:nvSpPr>
            <p:cNvPr id="154" name="Rounded Rectangle 7"/>
            <p:cNvSpPr/>
            <p:nvPr/>
          </p:nvSpPr>
          <p:spPr>
            <a:xfrm>
              <a:off x="750744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Analysis, hypothesis testing, &amp; ML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55" name="Straight Arrow Connector 24"/>
            <p:cNvSpPr/>
            <p:nvPr/>
          </p:nvSpPr>
          <p:spPr>
            <a:xfrm>
              <a:off x="690336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156" name="Group 40"/>
          <p:cNvGrpSpPr/>
          <p:nvPr/>
        </p:nvGrpSpPr>
        <p:grpSpPr>
          <a:xfrm>
            <a:off x="1666440" y="4649040"/>
            <a:ext cx="6656400" cy="15480"/>
            <a:chOff x="1666440" y="4649040"/>
            <a:chExt cx="6656400" cy="15480"/>
          </a:xfrm>
        </p:grpSpPr>
        <p:sp>
          <p:nvSpPr>
            <p:cNvPr id="157" name="Curved Connector 33"/>
            <p:cNvSpPr/>
            <p:nvPr/>
          </p:nvSpPr>
          <p:spPr>
            <a:xfrm rot="5400000">
              <a:off x="7205760" y="3547440"/>
              <a:ext cx="15480" cy="22186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58" name="Curved Connector 35"/>
            <p:cNvSpPr/>
            <p:nvPr/>
          </p:nvSpPr>
          <p:spPr>
            <a:xfrm rot="5400000">
              <a:off x="6096240" y="2437560"/>
              <a:ext cx="15480" cy="4437720"/>
            </a:xfrm>
            <a:prstGeom prst="curvedConnector3">
              <a:avLst>
                <a:gd name="adj1" fmla="val 3894543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59" name="Curved Connector 38"/>
            <p:cNvSpPr/>
            <p:nvPr/>
          </p:nvSpPr>
          <p:spPr>
            <a:xfrm rot="5400000">
              <a:off x="4986720" y="1328400"/>
              <a:ext cx="15480" cy="6656400"/>
            </a:xfrm>
            <a:prstGeom prst="curvedConnector3">
              <a:avLst>
                <a:gd name="adj1" fmla="val 5858181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160" name="Group 43"/>
          <p:cNvGrpSpPr/>
          <p:nvPr/>
        </p:nvGrpSpPr>
        <p:grpSpPr>
          <a:xfrm>
            <a:off x="9122400" y="2193120"/>
            <a:ext cx="2218680" cy="2463480"/>
            <a:chOff x="9122400" y="2193120"/>
            <a:chExt cx="2218680" cy="2463480"/>
          </a:xfrm>
        </p:grpSpPr>
        <p:sp>
          <p:nvSpPr>
            <p:cNvPr id="161" name="Rounded Rectangle 8"/>
            <p:cNvSpPr/>
            <p:nvPr/>
          </p:nvSpPr>
          <p:spPr>
            <a:xfrm>
              <a:off x="972648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Insight &amp; Policy Decision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62" name="Straight Arrow Connector 42"/>
            <p:cNvSpPr/>
            <p:nvPr/>
          </p:nvSpPr>
          <p:spPr>
            <a:xfrm>
              <a:off x="912240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163" name="Group 55"/>
          <p:cNvGrpSpPr/>
          <p:nvPr/>
        </p:nvGrpSpPr>
        <p:grpSpPr>
          <a:xfrm>
            <a:off x="1666440" y="4649040"/>
            <a:ext cx="8875440" cy="15480"/>
            <a:chOff x="1666440" y="4649040"/>
            <a:chExt cx="8875440" cy="15480"/>
          </a:xfrm>
        </p:grpSpPr>
        <p:sp>
          <p:nvSpPr>
            <p:cNvPr id="164" name="Curved Connector 45"/>
            <p:cNvSpPr/>
            <p:nvPr/>
          </p:nvSpPr>
          <p:spPr>
            <a:xfrm rot="5400000">
              <a:off x="9424800" y="3547440"/>
              <a:ext cx="15480" cy="22186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65" name="Curved Connector 47"/>
            <p:cNvSpPr/>
            <p:nvPr/>
          </p:nvSpPr>
          <p:spPr>
            <a:xfrm rot="5400000">
              <a:off x="8315280" y="2437560"/>
              <a:ext cx="15480" cy="4437720"/>
            </a:xfrm>
            <a:prstGeom prst="curvedConnector3">
              <a:avLst>
                <a:gd name="adj1" fmla="val 3501819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66" name="Curved Connector 50"/>
            <p:cNvSpPr/>
            <p:nvPr/>
          </p:nvSpPr>
          <p:spPr>
            <a:xfrm rot="5400000">
              <a:off x="7205760" y="1328400"/>
              <a:ext cx="15480" cy="6656400"/>
            </a:xfrm>
            <a:prstGeom prst="curvedConnector3">
              <a:avLst>
                <a:gd name="adj1" fmla="val 5989094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167" name="Curved Connector 53"/>
            <p:cNvSpPr/>
            <p:nvPr/>
          </p:nvSpPr>
          <p:spPr>
            <a:xfrm rot="5400000">
              <a:off x="6096240" y="218880"/>
              <a:ext cx="15480" cy="8875440"/>
            </a:xfrm>
            <a:prstGeom prst="curvedConnector3">
              <a:avLst>
                <a:gd name="adj1" fmla="val 8345457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168" name="Group 29"/>
          <p:cNvGrpSpPr/>
          <p:nvPr/>
        </p:nvGrpSpPr>
        <p:grpSpPr>
          <a:xfrm>
            <a:off x="6096960" y="4016880"/>
            <a:ext cx="3629160" cy="2662200"/>
            <a:chOff x="6096960" y="4016880"/>
            <a:chExt cx="3629160" cy="2662200"/>
          </a:xfrm>
        </p:grpSpPr>
        <p:sp>
          <p:nvSpPr>
            <p:cNvPr id="169" name="Up Arrow 30"/>
            <p:cNvSpPr/>
            <p:nvPr/>
          </p:nvSpPr>
          <p:spPr>
            <a:xfrm rot="20374800">
              <a:off x="6434640" y="4052160"/>
              <a:ext cx="569160" cy="20390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4d6bb5"/>
            </a:solidFill>
            <a:ln>
              <a:solidFill>
                <a:srgbClr val="4e69ae"/>
              </a:solidFill>
              <a:round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/>
          </p:style>
        </p:sp>
        <p:sp>
          <p:nvSpPr>
            <p:cNvPr id="170" name="TextBox 31"/>
            <p:cNvSpPr/>
            <p:nvPr/>
          </p:nvSpPr>
          <p:spPr>
            <a:xfrm>
              <a:off x="6163200" y="6040080"/>
              <a:ext cx="356292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600" spc="-1" strike="noStrike">
                  <a:solidFill>
                    <a:srgbClr val="526db0"/>
                  </a:solidFill>
                  <a:latin typeface="Arial"/>
                </a:rPr>
                <a:t>(Mainly.)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EF5502-62CF-4183-9034-C3650EA4B5A5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Question: Does the circumference of {Neck, Forearm, Wrist} &amp; {Age} predict BF%?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Assumption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BF% is a linear function of measurements of {Neck, Forearm, Wrist, Age}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Analysis: Results from a regression model with BF% 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68" name="Table 4"/>
          <p:cNvGraphicFramePr/>
          <p:nvPr/>
        </p:nvGraphicFramePr>
        <p:xfrm>
          <a:off x="3067200" y="3939480"/>
          <a:ext cx="6041520" cy="1908000"/>
        </p:xfrm>
        <a:graphic>
          <a:graphicData uri="http://schemas.openxmlformats.org/drawingml/2006/table">
            <a:tbl>
              <a:tblPr/>
              <a:tblGrid>
                <a:gridCol w="1708920"/>
                <a:gridCol w="1589040"/>
                <a:gridCol w="1236600"/>
                <a:gridCol w="1506960"/>
              </a:tblGrid>
              <a:tr h="381600"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Predictor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Estimate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S.E.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p-value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81600"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Age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0.0626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0.0313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0.0463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600"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Neck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-0.4728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0.2294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0.0403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600"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Forearm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0.45315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0.1979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0.0229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600"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Wrist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-1.6181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0.5323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13680" rIns="13680" tIns="1368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2300" spc="-1" strike="noStrike">
                          <a:solidFill>
                            <a:srgbClr val="7a7a7a"/>
                          </a:solidFill>
                          <a:latin typeface="Arial"/>
                        </a:rPr>
                        <a:t>0.0026</a:t>
                      </a:r>
                      <a:endParaRPr b="0" lang="en-US" sz="2300" spc="-1" strike="noStrike">
                        <a:latin typeface="Arial"/>
                      </a:endParaRPr>
                    </a:p>
                  </a:txBody>
                  <a:tcPr anchor="ctr" marL="13680" marR="136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9" name="TextBox 5"/>
          <p:cNvSpPr/>
          <p:nvPr/>
        </p:nvSpPr>
        <p:spPr>
          <a:xfrm>
            <a:off x="3340440" y="6126120"/>
            <a:ext cx="4901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(Interpretation ???????????)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TextBox 6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371" name="Group 7"/>
          <p:cNvGrpSpPr/>
          <p:nvPr/>
        </p:nvGrpSpPr>
        <p:grpSpPr>
          <a:xfrm>
            <a:off x="8980920" y="5201280"/>
            <a:ext cx="1391400" cy="1615680"/>
            <a:chOff x="8980920" y="5201280"/>
            <a:chExt cx="1391400" cy="1615680"/>
          </a:xfrm>
        </p:grpSpPr>
        <p:pic>
          <p:nvPicPr>
            <p:cNvPr id="372" name="Picture 8" descr=""/>
            <p:cNvPicPr/>
            <p:nvPr/>
          </p:nvPicPr>
          <p:blipFill>
            <a:blip r:embed="rId1"/>
            <a:stretch/>
          </p:blipFill>
          <p:spPr>
            <a:xfrm>
              <a:off x="9197640" y="5642280"/>
              <a:ext cx="1174680" cy="117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3" name="Straight Arrow Connector 9"/>
            <p:cNvSpPr/>
            <p:nvPr/>
          </p:nvSpPr>
          <p:spPr>
            <a:xfrm flipH="1" flipV="1">
              <a:off x="8980920" y="5200920"/>
              <a:ext cx="431280" cy="64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</p:grp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C48A93-21FB-45D7-B260-2B79B98DAC1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What If data were missing?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 this case, the dataset is complete: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But what if 5 percent of the participants had missing values? 10 percent? 20 percent?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What if we performed complete case analysis and removed those who had missing values?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Let’s consider the effect if we do this if when the data is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missing completely at random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(MCAR)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Removed cases at random, rerun analysis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 systematic difference exist between rows (e.g., participants) with missing data and those without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unbiased estimates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Still losing sample size, increasing variance, etc.  Also, MCAR is very unlikely to occur in reality!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3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0DC430-C884-4E23-86B5-7B8F133B8954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Types Of Missing-ness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Missing Completely at Random (MCAR)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Missing at Random (MAR)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Missing Not at Random (MNAR)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ACDE676-DA11-4FD0-A56A-8008EB7783B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What Distinguishes Each Type of missing-ness?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Suppose you’re loitering outside of Iribe one day 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ontent Placeholder 2"/>
          <p:cNvSpPr/>
          <p:nvPr/>
        </p:nvSpPr>
        <p:spPr>
          <a:xfrm>
            <a:off x="609480" y="4355640"/>
            <a:ext cx="7558560" cy="17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62626"/>
                </a:solidFill>
                <a:latin typeface="Arial"/>
              </a:rPr>
              <a:t>Students just received their mid-semester grades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262626"/>
                </a:solidFill>
                <a:latin typeface="Arial"/>
              </a:rPr>
              <a:t>You start asking passing students their CMSC131 grades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7a7a7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262626"/>
                </a:solidFill>
                <a:latin typeface="Arial"/>
              </a:rPr>
              <a:t>You don’t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force</a:t>
            </a:r>
            <a:r>
              <a:rPr b="1" i="1" lang="en-US" sz="2000" spc="-1" strike="noStrike">
                <a:solidFill>
                  <a:srgbClr val="d1282e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262626"/>
                </a:solidFill>
                <a:latin typeface="Arial"/>
              </a:rPr>
              <a:t>them to tell you or anything</a:t>
            </a: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7a7a7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262626"/>
                </a:solidFill>
                <a:latin typeface="Arial"/>
              </a:rPr>
              <a:t>You also write down their height (&gt;6ft or not) and hair color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grpSp>
        <p:nvGrpSpPr>
          <p:cNvPr id="382" name="Group 3"/>
          <p:cNvGrpSpPr/>
          <p:nvPr/>
        </p:nvGrpSpPr>
        <p:grpSpPr>
          <a:xfrm>
            <a:off x="4222440" y="2299680"/>
            <a:ext cx="4143600" cy="1941480"/>
            <a:chOff x="4222440" y="2299680"/>
            <a:chExt cx="4143600" cy="1941480"/>
          </a:xfrm>
        </p:grpSpPr>
        <p:pic>
          <p:nvPicPr>
            <p:cNvPr id="383" name="Picture 3" descr="C:\Users\student\AppData\Local\Microsoft\Windows\Temporary Internet Files\Content.IE5\ELHXT5KX\MC900083423[1].wmf"/>
            <p:cNvPicPr/>
            <p:nvPr/>
          </p:nvPicPr>
          <p:blipFill>
            <a:blip r:embed="rId1"/>
            <a:stretch/>
          </p:blipFill>
          <p:spPr>
            <a:xfrm>
              <a:off x="4222440" y="2512440"/>
              <a:ext cx="829440" cy="161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Picture 2"/>
            <p:cNvSpPr/>
            <p:nvPr/>
          </p:nvSpPr>
          <p:spPr>
            <a:xfrm>
              <a:off x="5271480" y="2299680"/>
              <a:ext cx="3094560" cy="1941480"/>
            </a:xfrm>
            <a:prstGeom prst="roundRect">
              <a:avLst>
                <a:gd name="adj" fmla="val 4167"/>
              </a:avLst>
            </a:prstGeom>
            <a:blipFill rotWithShape="0">
              <a:blip r:embed="rId2"/>
              <a:srcRect/>
              <a:stretch/>
            </a:blipFill>
            <a:ln cap="sq" w="76200">
              <a:solidFill>
                <a:srgbClr val="eaeaea"/>
              </a:solidFill>
              <a:miter/>
            </a:ln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5" name="Rectangle 6"/>
          <p:cNvSpPr/>
          <p:nvPr/>
        </p:nvSpPr>
        <p:spPr>
          <a:xfrm>
            <a:off x="10334520" y="4656600"/>
            <a:ext cx="1703520" cy="1168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(Please don’t do this.)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0E60BE-B217-4227-9DDF-6D6CA744806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Your Sample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87" name="Content Placeholder 9"/>
          <p:cNvGraphicFramePr/>
          <p:nvPr/>
        </p:nvGraphicFramePr>
        <p:xfrm>
          <a:off x="1981080" y="1752480"/>
          <a:ext cx="3634920" cy="4617720"/>
        </p:xfrm>
        <a:graphic>
          <a:graphicData uri="http://schemas.openxmlformats.org/drawingml/2006/table">
            <a:tbl>
              <a:tblPr/>
              <a:tblGrid>
                <a:gridCol w="1596240"/>
                <a:gridCol w="1096200"/>
                <a:gridCol w="942480"/>
              </a:tblGrid>
              <a:tr h="41652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Hair Color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&gt; 6ft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Grade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60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8" name="TextBox 10"/>
          <p:cNvSpPr/>
          <p:nvPr/>
        </p:nvSpPr>
        <p:spPr>
          <a:xfrm>
            <a:off x="6894000" y="2172240"/>
            <a:ext cx="4186800" cy="30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Summary: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b5b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7 students received As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b5b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 students received Bs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5b5b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1 student received 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Nobody is failing!</a:t>
            </a:r>
            <a:endParaRPr b="0" lang="en-US" sz="2400" spc="-1" strike="noStrike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5b5b5b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But 5 students did not reveal their grade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9" name="TextBox 6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1EE25D-131E-4D32-B600-94E872968C96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7" dur="indefinite" restart="never" nodeType="tmRoot">
          <p:childTnLst>
            <p:seq>
              <p:cTn id="328" dur="indefinite" nodeType="mainSeq">
                <p:childTnLst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What influences a data point’s Presence?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548604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900" spc="-1" strike="noStrike">
                <a:solidFill>
                  <a:srgbClr val="000000"/>
                </a:solidFill>
                <a:latin typeface="Arial"/>
              </a:rPr>
              <a:t>Same dataset, but the values are replaced with a “0” if the data point is observed and “1” if it is not</a:t>
            </a:r>
            <a:endParaRPr b="1" lang="en-US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1" lang="en-US" sz="1900" spc="-1" strike="noStrike">
                <a:solidFill>
                  <a:srgbClr val="000000"/>
                </a:solidFill>
                <a:latin typeface="Arial"/>
              </a:rPr>
              <a:t>Question: for any one of these data points, what is the probability that the point is equal to “1” </a:t>
            </a:r>
            <a:r>
              <a:rPr b="1" lang="en-US" sz="1900" spc="-1" strike="noStrike">
                <a:solidFill>
                  <a:srgbClr val="000000"/>
                </a:solidFill>
                <a:latin typeface="Arial"/>
              </a:rPr>
              <a:t>…?</a:t>
            </a:r>
            <a:endParaRPr b="1" lang="en-US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1" lang="en-US" sz="1900" spc="-1" strike="noStrike">
                <a:solidFill>
                  <a:srgbClr val="000000"/>
                </a:solidFill>
                <a:latin typeface="Arial"/>
              </a:rPr>
              <a:t>What type of missing-ness do the grades exhibit?</a:t>
            </a:r>
            <a:endParaRPr b="1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92" name="Table 3"/>
          <p:cNvGraphicFramePr/>
          <p:nvPr/>
        </p:nvGraphicFramePr>
        <p:xfrm>
          <a:off x="7877160" y="1301400"/>
          <a:ext cx="3207600" cy="4766400"/>
        </p:xfrm>
        <a:graphic>
          <a:graphicData uri="http://schemas.openxmlformats.org/drawingml/2006/table">
            <a:tbl>
              <a:tblPr/>
              <a:tblGrid>
                <a:gridCol w="1416240"/>
                <a:gridCol w="972360"/>
                <a:gridCol w="819000"/>
              </a:tblGrid>
              <a:tr h="41976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Hair Color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&gt;6ft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Grade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196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196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196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196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196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 u="sng">
                          <a:solidFill>
                            <a:srgbClr val="000000"/>
                          </a:solidFill>
                          <a:uFillTx/>
                          <a:latin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2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4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B8E67C-F87A-4EE4-B861-CD21032ADBC5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MCAR: Missing Completely at Random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If this probability is not dependent on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any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of the data, observed or unobserved, then the data is Missing Completely at Random (MCAR)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Suppose that X is the observed data and Y is the unobserved data. Call our “missing matrix” 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Then, if the data are MCAR, P(R|X,Y) = 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P(R|X,Y) = P(R)</a:t>
            </a:r>
            <a:br/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Probability of those rows missing is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independent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of anything.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Box 4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0DAF36-FBDE-47FD-98CE-59D62660AC9C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Totally Realistic MCAR Example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8039160" y="1436400"/>
            <a:ext cx="3166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4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You are running an experiment on plants grown in pots, when suddenly you have a nervous breakdown and smash some of the pots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You will probably not choose the plants to smash in a well-defined pattern, such as height age, etc.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Hence, the missing values generated from your act of madness will likely fall into the MCAR category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98" name="Group 9"/>
          <p:cNvGrpSpPr/>
          <p:nvPr/>
        </p:nvGrpSpPr>
        <p:grpSpPr>
          <a:xfrm>
            <a:off x="542160" y="941400"/>
            <a:ext cx="5553720" cy="5415840"/>
            <a:chOff x="542160" y="941400"/>
            <a:chExt cx="5553720" cy="5415840"/>
          </a:xfrm>
        </p:grpSpPr>
        <p:pic>
          <p:nvPicPr>
            <p:cNvPr id="399" name="Picture 6" descr=""/>
            <p:cNvPicPr/>
            <p:nvPr/>
          </p:nvPicPr>
          <p:blipFill>
            <a:blip r:embed="rId1"/>
            <a:stretch/>
          </p:blipFill>
          <p:spPr>
            <a:xfrm>
              <a:off x="2772000" y="4059000"/>
              <a:ext cx="1587240" cy="229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0" name="Picture 7" descr=""/>
            <p:cNvPicPr/>
            <p:nvPr/>
          </p:nvPicPr>
          <p:blipFill>
            <a:blip r:embed="rId2"/>
            <a:stretch/>
          </p:blipFill>
          <p:spPr>
            <a:xfrm>
              <a:off x="4508640" y="3726360"/>
              <a:ext cx="1587240" cy="229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01" name="Picture 5" descr=""/>
            <p:cNvPicPr/>
            <p:nvPr/>
          </p:nvPicPr>
          <p:blipFill>
            <a:blip r:embed="rId3"/>
            <a:stretch/>
          </p:blipFill>
          <p:spPr>
            <a:xfrm flipH="1" rot="19848000">
              <a:off x="1145160" y="1524240"/>
              <a:ext cx="3254040" cy="3319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807FBC-7D8E-4D75-A2E9-97EE98468442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5" dur="indefinite" restart="never" nodeType="tmRoot">
          <p:childTnLst>
            <p:seq>
              <p:cTn id="396" dur="indefinite" nodeType="mainSeq">
                <p:childTnLst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ExampleS?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TextBox 4"/>
          <p:cNvSpPr/>
          <p:nvPr/>
        </p:nvSpPr>
        <p:spPr>
          <a:xfrm>
            <a:off x="1523880" y="-12960"/>
            <a:ext cx="9143640" cy="76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96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US" sz="49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E98B7D-96B4-4307-8D76-786BD69EC525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Applicability of MCAR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completely random mechanism for generating missing-ness in your data set just isn’t very realistic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Usually, missing data is missing for a reason: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Maybe older people are less likely to answer web-delivered questions on surveys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 longitudinal studies people may die before they have completed the entire study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Companies may be reluctant to reveal financial information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AF33E41-D67D-4210-B937-635501675B44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3" dur="indefinite" restart="never" nodeType="tmRoot">
          <p:childTnLst>
            <p:seq>
              <p:cTn id="414" dur="indefinite" nodeType="mainSeq">
                <p:childTnLst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Today’s Lecture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Missing Data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it?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Simple methods for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imputation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with a tiny taste of Stats/ML lecturers to come.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4"/>
          <p:cNvSpPr/>
          <p:nvPr/>
        </p:nvSpPr>
        <p:spPr>
          <a:xfrm>
            <a:off x="4928400" y="6534360"/>
            <a:ext cx="682848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Thanks to John Atwood and Wenjiang Fu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8169480" y="516600"/>
            <a:ext cx="3412440" cy="477936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5" descr=""/>
          <p:cNvPicPr/>
          <p:nvPr/>
        </p:nvPicPr>
        <p:blipFill>
          <a:blip r:embed="rId2"/>
          <a:stretch/>
        </p:blipFill>
        <p:spPr>
          <a:xfrm>
            <a:off x="101520" y="4306320"/>
            <a:ext cx="4442400" cy="2566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B59652-69A5-4D23-85BC-611891C5B60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MAR: Missing at Random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Missing at Random (MAR): probability of missing data is dependent on the observed data but not the unobserved data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Suppose that X is the observed data and Y is the unobserved data. Call our “missing matrix” 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Then, if the data are MAR, P(R|X,Y) = 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P(R|X,Y) = P(R|X)</a:t>
            </a:r>
            <a:br/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Not exactly random (in the vernacular sense).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is a probabilistic mechanism that is associated with whether the data is missing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Mechanism takes the observed data as input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C00457-721E-4E51-9091-24BD59349F72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5" dur="indefinite" restart="never" nodeType="tmRoot">
          <p:childTnLst>
            <p:seq>
              <p:cTn id="436" dur="indefinite" nodeType="mainSeq">
                <p:childTnLst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ExampleS?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TextBox 4"/>
          <p:cNvSpPr/>
          <p:nvPr/>
        </p:nvSpPr>
        <p:spPr>
          <a:xfrm>
            <a:off x="1523880" y="-12960"/>
            <a:ext cx="9143640" cy="764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96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US" sz="49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D8B53E-12E3-4E8E-A1B5-759CA4989786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MAR: Key Point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We can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model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that latent mechanism and compensate for it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Imputation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replacing missing data with substituted values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Models today will assume MAR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Example: if age is known, you can model missing-ness as a function of age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Whether or not missing data is MAR or the next type, Missing Not at Random (MNAR), is not* testable.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Requires you to “understand” your data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Box 4"/>
          <p:cNvSpPr/>
          <p:nvPr/>
        </p:nvSpPr>
        <p:spPr>
          <a:xfrm>
            <a:off x="4678200" y="6430680"/>
            <a:ext cx="6924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*unless you can get the missing data (e.g., post-study phone calls)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4E3998-7E92-43CB-9A9D-EAE91C6FD6FB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MNAR: Missing Not at Random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MNAR: missing-ness has something to do with the missing data itself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Examples: 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Do you binge drink?  Do you have a trust fund?  Do you use illegal drugs?  What is your sexuality?  Are you depressed?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Said to be “non-ignorable”: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Missing data mechanism must be considered as you deal with the missing data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Must include model for why the data are missing, and best guesses as to what the data might be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3C37A9-A118-498D-9729-F29B46E271F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3" dur="indefinite" restart="never" nodeType="tmRoot">
          <p:childTnLst>
            <p:seq>
              <p:cTn id="494" dur="indefinite" nodeType="mainSeq">
                <p:childTnLst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Back to Iribe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…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706680" y="1694520"/>
            <a:ext cx="4174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 the the missing data: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MCAR;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MAR; or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MNAR?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???????????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17" name="Group 12"/>
          <p:cNvGrpSpPr/>
          <p:nvPr/>
        </p:nvGrpSpPr>
        <p:grpSpPr>
          <a:xfrm>
            <a:off x="1209960" y="4296240"/>
            <a:ext cx="4143600" cy="1941480"/>
            <a:chOff x="1209960" y="4296240"/>
            <a:chExt cx="4143600" cy="1941480"/>
          </a:xfrm>
        </p:grpSpPr>
        <p:pic>
          <p:nvPicPr>
            <p:cNvPr id="418" name="Picture 3" descr="C:\Users\student\AppData\Local\Microsoft\Windows\Temporary Internet Files\Content.IE5\ELHXT5KX\MC900083423[1].wmf"/>
            <p:cNvPicPr/>
            <p:nvPr/>
          </p:nvPicPr>
          <p:blipFill>
            <a:blip r:embed="rId1"/>
            <a:stretch/>
          </p:blipFill>
          <p:spPr>
            <a:xfrm>
              <a:off x="1209960" y="4509000"/>
              <a:ext cx="829440" cy="1614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9" name="Picture 2"/>
            <p:cNvSpPr/>
            <p:nvPr/>
          </p:nvSpPr>
          <p:spPr>
            <a:xfrm>
              <a:off x="2259000" y="4296240"/>
              <a:ext cx="3094560" cy="1941480"/>
            </a:xfrm>
            <a:prstGeom prst="roundRect">
              <a:avLst>
                <a:gd name="adj" fmla="val 4167"/>
              </a:avLst>
            </a:prstGeom>
            <a:blipFill rotWithShape="0">
              <a:blip r:embed="rId2"/>
              <a:srcRect/>
              <a:stretch/>
            </a:blipFill>
            <a:ln cap="sq" w="76200">
              <a:solidFill>
                <a:srgbClr val="eaeaea"/>
              </a:solidFill>
              <a:miter/>
            </a:ln>
            <a:scene3d>
              <a:camera prst="orthographicFront"/>
              <a:lightRig dir="t" rig="threeP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420" name="Content Placeholder 9"/>
          <p:cNvGraphicFramePr/>
          <p:nvPr/>
        </p:nvGraphicFramePr>
        <p:xfrm>
          <a:off x="7202160" y="1119960"/>
          <a:ext cx="3634920" cy="4617720"/>
        </p:xfrm>
        <a:graphic>
          <a:graphicData uri="http://schemas.openxmlformats.org/drawingml/2006/table">
            <a:tbl>
              <a:tblPr/>
              <a:tblGrid>
                <a:gridCol w="1596240"/>
                <a:gridCol w="1096200"/>
                <a:gridCol w="942480"/>
              </a:tblGrid>
              <a:tr h="41652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Hair Color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&gt; 6ft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Grade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2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460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B1908E-35E9-4C59-AF7F-81E962754E21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9" dur="indefinite" restart="never" nodeType="tmRoot">
          <p:childTnLst>
            <p:seq>
              <p:cTn id="520" dur="indefinite" nodeType="mainSeq">
                <p:childTnLst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Add a variable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Bring in the GPA: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Does this change anything?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23" name="Content Placeholder 9"/>
          <p:cNvGraphicFramePr/>
          <p:nvPr/>
        </p:nvGraphicFramePr>
        <p:xfrm>
          <a:off x="5658840" y="1752480"/>
          <a:ext cx="4226760" cy="4747680"/>
        </p:xfrm>
        <a:graphic>
          <a:graphicData uri="http://schemas.openxmlformats.org/drawingml/2006/table">
            <a:tbl>
              <a:tblPr/>
              <a:tblGrid>
                <a:gridCol w="1245600"/>
                <a:gridCol w="1123920"/>
                <a:gridCol w="954000"/>
                <a:gridCol w="903240"/>
              </a:tblGrid>
              <a:tr h="5234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Hair Color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GPA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&gt; 6ft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Grade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dobe Arabic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3.65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2.2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388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66040"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Black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3.67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3600" rIns="3600" tIns="360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600" marR="36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00957F-3F9C-4910-8099-FCE236EB9D68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7" dur="indefinite" restart="never" nodeType="tmRoot">
          <p:childTnLst>
            <p:seq>
              <p:cTn id="538" dur="indefinite" nodeType="mainSeq">
                <p:childTnLst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Rectangle 5"/>
          <p:cNvSpPr/>
          <p:nvPr/>
        </p:nvSpPr>
        <p:spPr>
          <a:xfrm>
            <a:off x="-135000" y="-153720"/>
            <a:ext cx="7359840" cy="72849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425" name="Picture 6" descr=""/>
          <p:cNvPicPr/>
          <p:nvPr/>
        </p:nvPicPr>
        <p:blipFill>
          <a:blip r:embed="rId1"/>
          <a:stretch/>
        </p:blipFill>
        <p:spPr>
          <a:xfrm>
            <a:off x="7112160" y="0"/>
            <a:ext cx="5079600" cy="6857640"/>
          </a:xfrm>
          <a:prstGeom prst="rect">
            <a:avLst/>
          </a:prstGeom>
          <a:ln w="0">
            <a:noFill/>
          </a:ln>
        </p:spPr>
      </p:pic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292280" y="5816160"/>
            <a:ext cx="7959240" cy="1041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Handling </a:t>
            </a:r>
            <a:r>
              <a:rPr b="0" lang="en-US" sz="3600" spc="-60" strike="noStrike" cap="all">
                <a:solidFill>
                  <a:srgbClr val="ffffff"/>
                </a:solidFill>
                <a:latin typeface="Arial Black"/>
              </a:rPr>
              <a:t>Missing Data </a:t>
            </a:r>
            <a:r>
              <a:rPr b="0" lang="en-US" sz="3600" spc="-60" strike="noStrike" cap="all">
                <a:solidFill>
                  <a:srgbClr val="ffffff"/>
                </a:solidFill>
                <a:latin typeface="Arial Black"/>
              </a:rPr>
              <a:t>…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2162EAE-C1A3-4A7C-B344-F445C634945B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Single Imputation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Mean imputation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imputing the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average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from observed cases for all missing values of a variable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Hot-deck imputation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imputing a value from another subject, or “donor,” that is most like the subject in terms of observed variables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Last observation carried forward (LOCF): order the dataset somehow and then fill in a missing value with its neighbor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Cold-deck imputation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bring in other datasets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Old and busted: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All fundamentally impose too much precision.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Have uncertainty over what unobserved values actually are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Developed before cheap computation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DB18A6-3679-4DED-BD13-16ED572787B0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9" dur="indefinite" restart="never" nodeType="tmRoot">
          <p:childTnLst>
            <p:seq>
              <p:cTn id="550" dur="indefinite" nodeType="mainSeq">
                <p:childTnLst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Multiple Imputation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Developed to deal with noise during imputation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Impute once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treats imputed value as observed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We have uncertainty over what the observed value would have been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Multiple imputation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generate several random values for each missing data point during imputation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19D978-199D-4E9D-A926-E0A7E1D4CFF5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3" dur="indefinite" restart="never" nodeType="tmRoot">
          <p:childTnLst>
            <p:seq>
              <p:cTn id="584" dur="indefinite" nodeType="mainSeq">
                <p:childTnLst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Imputation Process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Magnetic Disk 6"/>
          <p:cNvSpPr/>
          <p:nvPr/>
        </p:nvSpPr>
        <p:spPr>
          <a:xfrm>
            <a:off x="1981080" y="2818080"/>
            <a:ext cx="1836000" cy="2023200"/>
          </a:xfrm>
          <a:prstGeom prst="flowChartMagneticDisk">
            <a:avLst/>
          </a:prstGeom>
          <a:solidFill>
            <a:srgbClr val="526db0"/>
          </a:solidFill>
          <a:ln>
            <a:solidFill>
              <a:srgbClr val="ffffff"/>
            </a:solidFill>
            <a:rou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Incomplete data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33" name="Group 79"/>
          <p:cNvGrpSpPr/>
          <p:nvPr/>
        </p:nvGrpSpPr>
        <p:grpSpPr>
          <a:xfrm>
            <a:off x="7670880" y="2173680"/>
            <a:ext cx="2555640" cy="2876040"/>
            <a:chOff x="7670880" y="2173680"/>
            <a:chExt cx="2555640" cy="2876040"/>
          </a:xfrm>
        </p:grpSpPr>
        <p:sp>
          <p:nvSpPr>
            <p:cNvPr id="434" name="Magnetic Disk 7"/>
            <p:cNvSpPr/>
            <p:nvPr/>
          </p:nvSpPr>
          <p:spPr>
            <a:xfrm>
              <a:off x="8390520" y="2818080"/>
              <a:ext cx="1836000" cy="2023200"/>
            </a:xfrm>
            <a:prstGeom prst="flowChartMagneticDisk">
              <a:avLst/>
            </a:prstGeom>
            <a:solidFill>
              <a:srgbClr val="526db0"/>
            </a:solidFill>
            <a:ln>
              <a:solidFill>
                <a:srgbClr val="ffffff"/>
              </a:solidFill>
              <a:rou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Pooled results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35" name="Straight Arrow Connector 33"/>
            <p:cNvSpPr/>
            <p:nvPr/>
          </p:nvSpPr>
          <p:spPr>
            <a:xfrm>
              <a:off x="7700760" y="2173680"/>
              <a:ext cx="689040" cy="1656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36" name="Straight Arrow Connector 36"/>
            <p:cNvSpPr/>
            <p:nvPr/>
          </p:nvSpPr>
          <p:spPr>
            <a:xfrm>
              <a:off x="7700760" y="3178080"/>
              <a:ext cx="689040" cy="65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37" name="Straight Arrow Connector 39"/>
            <p:cNvSpPr/>
            <p:nvPr/>
          </p:nvSpPr>
          <p:spPr>
            <a:xfrm>
              <a:off x="7670880" y="3681360"/>
              <a:ext cx="719280" cy="14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38" name="Straight Arrow Connector 42"/>
            <p:cNvSpPr/>
            <p:nvPr/>
          </p:nvSpPr>
          <p:spPr>
            <a:xfrm flipV="1">
              <a:off x="7700760" y="3829320"/>
              <a:ext cx="689040" cy="122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39" name="Straight Arrow Connector 45"/>
            <p:cNvSpPr/>
            <p:nvPr/>
          </p:nvSpPr>
          <p:spPr>
            <a:xfrm flipV="1">
              <a:off x="7670880" y="3830040"/>
              <a:ext cx="719280" cy="86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  <p:sp>
          <p:nvSpPr>
            <p:cNvPr id="440" name="Straight Arrow Connector 48"/>
            <p:cNvSpPr/>
            <p:nvPr/>
          </p:nvSpPr>
          <p:spPr>
            <a:xfrm flipV="1">
              <a:off x="7670880" y="3830040"/>
              <a:ext cx="719280" cy="355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/>
          </p:style>
        </p:sp>
      </p:grpSp>
      <p:grpSp>
        <p:nvGrpSpPr>
          <p:cNvPr id="441" name="Group 74"/>
          <p:cNvGrpSpPr/>
          <p:nvPr/>
        </p:nvGrpSpPr>
        <p:grpSpPr>
          <a:xfrm>
            <a:off x="3817440" y="1813680"/>
            <a:ext cx="1409040" cy="3596400"/>
            <a:chOff x="3817440" y="1813680"/>
            <a:chExt cx="1409040" cy="3596400"/>
          </a:xfrm>
        </p:grpSpPr>
        <p:sp>
          <p:nvSpPr>
            <p:cNvPr id="442" name="Oval 8"/>
            <p:cNvSpPr/>
            <p:nvPr/>
          </p:nvSpPr>
          <p:spPr>
            <a:xfrm>
              <a:off x="4507200" y="1813680"/>
              <a:ext cx="719280" cy="7192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s</a:t>
              </a:r>
              <a:r>
                <a:rPr b="0" lang="en-US" sz="1800" spc="-1" strike="noStrike" baseline="-25000">
                  <a:solidFill>
                    <a:srgbClr val="ffffff"/>
                  </a:solidFill>
                  <a:latin typeface="Arial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3" name="Oval 10"/>
            <p:cNvSpPr/>
            <p:nvPr/>
          </p:nvSpPr>
          <p:spPr>
            <a:xfrm>
              <a:off x="4507200" y="2818080"/>
              <a:ext cx="719280" cy="7192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s</a:t>
              </a:r>
              <a:r>
                <a:rPr b="0" lang="en-US" sz="1800" spc="-1" strike="noStrike" baseline="-25000">
                  <a:solidFill>
                    <a:srgbClr val="ffffff"/>
                  </a:solidFill>
                  <a:latin typeface="Arial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4" name="Oval 11"/>
            <p:cNvSpPr/>
            <p:nvPr/>
          </p:nvSpPr>
          <p:spPr>
            <a:xfrm>
              <a:off x="4507200" y="4690800"/>
              <a:ext cx="719280" cy="7192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s</a:t>
              </a:r>
              <a:r>
                <a:rPr b="0" lang="en-US" sz="1800" spc="-1" strike="noStrike" baseline="-25000">
                  <a:solidFill>
                    <a:srgbClr val="ffffff"/>
                  </a:solidFill>
                  <a:latin typeface="Arial"/>
                </a:rPr>
                <a:t>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5" name="Straight Arrow Connector 13"/>
            <p:cNvSpPr/>
            <p:nvPr/>
          </p:nvSpPr>
          <p:spPr>
            <a:xfrm flipV="1">
              <a:off x="3817440" y="2173680"/>
              <a:ext cx="689040" cy="1656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46" name="Straight Arrow Connector 15"/>
            <p:cNvSpPr/>
            <p:nvPr/>
          </p:nvSpPr>
          <p:spPr>
            <a:xfrm flipV="1">
              <a:off x="3817440" y="3178080"/>
              <a:ext cx="689040" cy="65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47" name="Straight Arrow Connector 18"/>
            <p:cNvSpPr/>
            <p:nvPr/>
          </p:nvSpPr>
          <p:spPr>
            <a:xfrm>
              <a:off x="3817440" y="3830040"/>
              <a:ext cx="689040" cy="122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48" name="Straight Arrow Connector 21"/>
            <p:cNvSpPr/>
            <p:nvPr/>
          </p:nvSpPr>
          <p:spPr>
            <a:xfrm>
              <a:off x="3817440" y="3830040"/>
              <a:ext cx="689040" cy="711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49" name="Straight Arrow Connector 24"/>
            <p:cNvSpPr/>
            <p:nvPr/>
          </p:nvSpPr>
          <p:spPr>
            <a:xfrm>
              <a:off x="3817440" y="3830040"/>
              <a:ext cx="689040" cy="28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50" name="Straight Arrow Connector 27"/>
            <p:cNvSpPr/>
            <p:nvPr/>
          </p:nvSpPr>
          <p:spPr>
            <a:xfrm flipV="1">
              <a:off x="3817440" y="3681360"/>
              <a:ext cx="689040" cy="14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grpSp>
          <p:nvGrpSpPr>
            <p:cNvPr id="451" name="Group 65"/>
            <p:cNvGrpSpPr/>
            <p:nvPr/>
          </p:nvGrpSpPr>
          <p:grpSpPr>
            <a:xfrm>
              <a:off x="4777200" y="3729240"/>
              <a:ext cx="178560" cy="768240"/>
              <a:chOff x="4777200" y="3729240"/>
              <a:chExt cx="178560" cy="768240"/>
            </a:xfrm>
          </p:grpSpPr>
          <p:sp>
            <p:nvSpPr>
              <p:cNvPr id="452" name="Oval 62"/>
              <p:cNvSpPr/>
              <p:nvPr/>
            </p:nvSpPr>
            <p:spPr>
              <a:xfrm>
                <a:off x="4777200" y="3729240"/>
                <a:ext cx="178560" cy="178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53" name="Oval 63"/>
              <p:cNvSpPr/>
              <p:nvPr/>
            </p:nvSpPr>
            <p:spPr>
              <a:xfrm>
                <a:off x="4777200" y="4024080"/>
                <a:ext cx="178560" cy="178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54" name="Oval 64"/>
              <p:cNvSpPr/>
              <p:nvPr/>
            </p:nvSpPr>
            <p:spPr>
              <a:xfrm>
                <a:off x="4777200" y="4318920"/>
                <a:ext cx="178560" cy="178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grpSp>
        <p:nvGrpSpPr>
          <p:cNvPr id="455" name="Group 78"/>
          <p:cNvGrpSpPr/>
          <p:nvPr/>
        </p:nvGrpSpPr>
        <p:grpSpPr>
          <a:xfrm>
            <a:off x="5226480" y="1813680"/>
            <a:ext cx="2474280" cy="3596400"/>
            <a:chOff x="5226480" y="1813680"/>
            <a:chExt cx="2474280" cy="3596400"/>
          </a:xfrm>
        </p:grpSpPr>
        <p:sp>
          <p:nvSpPr>
            <p:cNvPr id="456" name="Oval 30"/>
            <p:cNvSpPr/>
            <p:nvPr/>
          </p:nvSpPr>
          <p:spPr>
            <a:xfrm>
              <a:off x="6981480" y="1813680"/>
              <a:ext cx="719280" cy="7192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</a:t>
              </a:r>
              <a:r>
                <a:rPr b="0" lang="en-US" sz="1800" spc="-1" strike="noStrike" baseline="-25000">
                  <a:solidFill>
                    <a:srgbClr val="ffffff"/>
                  </a:solidFill>
                  <a:latin typeface="Arial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7" name="Oval 31"/>
            <p:cNvSpPr/>
            <p:nvPr/>
          </p:nvSpPr>
          <p:spPr>
            <a:xfrm>
              <a:off x="6981480" y="2818080"/>
              <a:ext cx="719280" cy="7192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</a:t>
              </a:r>
              <a:r>
                <a:rPr b="0" lang="en-US" sz="1800" spc="-1" strike="noStrike" baseline="-25000">
                  <a:solidFill>
                    <a:srgbClr val="ffffff"/>
                  </a:solidFill>
                  <a:latin typeface="Arial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8" name="Oval 32"/>
            <p:cNvSpPr/>
            <p:nvPr/>
          </p:nvSpPr>
          <p:spPr>
            <a:xfrm>
              <a:off x="6981480" y="4690800"/>
              <a:ext cx="719280" cy="71928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</a:t>
              </a:r>
              <a:r>
                <a:rPr b="0" lang="en-US" sz="1800" spc="-1" strike="noStrike" baseline="-25000">
                  <a:solidFill>
                    <a:srgbClr val="ffffff"/>
                  </a:solidFill>
                  <a:latin typeface="Arial"/>
                </a:rPr>
                <a:t>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9" name="Straight Arrow Connector 53"/>
            <p:cNvSpPr/>
            <p:nvPr/>
          </p:nvSpPr>
          <p:spPr>
            <a:xfrm>
              <a:off x="5226480" y="2173680"/>
              <a:ext cx="1754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60" name="Straight Arrow Connector 56"/>
            <p:cNvSpPr/>
            <p:nvPr/>
          </p:nvSpPr>
          <p:spPr>
            <a:xfrm>
              <a:off x="5226480" y="3178080"/>
              <a:ext cx="1754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61" name="Straight Arrow Connector 59"/>
            <p:cNvSpPr/>
            <p:nvPr/>
          </p:nvSpPr>
          <p:spPr>
            <a:xfrm>
              <a:off x="5226480" y="5050440"/>
              <a:ext cx="1754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grpSp>
          <p:nvGrpSpPr>
            <p:cNvPr id="462" name="Group 67"/>
            <p:cNvGrpSpPr/>
            <p:nvPr/>
          </p:nvGrpSpPr>
          <p:grpSpPr>
            <a:xfrm>
              <a:off x="7251480" y="3729240"/>
              <a:ext cx="178560" cy="768240"/>
              <a:chOff x="7251480" y="3729240"/>
              <a:chExt cx="178560" cy="768240"/>
            </a:xfrm>
          </p:grpSpPr>
          <p:sp>
            <p:nvSpPr>
              <p:cNvPr id="463" name="Oval 68"/>
              <p:cNvSpPr/>
              <p:nvPr/>
            </p:nvSpPr>
            <p:spPr>
              <a:xfrm>
                <a:off x="7251480" y="3729240"/>
                <a:ext cx="178560" cy="178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64" name="Oval 69"/>
              <p:cNvSpPr/>
              <p:nvPr/>
            </p:nvSpPr>
            <p:spPr>
              <a:xfrm>
                <a:off x="7251480" y="4024080"/>
                <a:ext cx="178560" cy="178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65" name="Oval 70"/>
              <p:cNvSpPr/>
              <p:nvPr/>
            </p:nvSpPr>
            <p:spPr>
              <a:xfrm>
                <a:off x="7251480" y="4318920"/>
                <a:ext cx="178560" cy="17856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  <a:rou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466" name="Straight Arrow Connector 71"/>
            <p:cNvSpPr/>
            <p:nvPr/>
          </p:nvSpPr>
          <p:spPr>
            <a:xfrm>
              <a:off x="5226480" y="3821400"/>
              <a:ext cx="1754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67" name="Straight Arrow Connector 72"/>
            <p:cNvSpPr/>
            <p:nvPr/>
          </p:nvSpPr>
          <p:spPr>
            <a:xfrm>
              <a:off x="5226480" y="4113720"/>
              <a:ext cx="1754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468" name="Straight Arrow Connector 73"/>
            <p:cNvSpPr/>
            <p:nvPr/>
          </p:nvSpPr>
          <p:spPr>
            <a:xfrm>
              <a:off x="5226480" y="4402080"/>
              <a:ext cx="1754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</p:sp>
      </p:grpSp>
      <p:sp>
        <p:nvSpPr>
          <p:cNvPr id="469" name="TextBox 76"/>
          <p:cNvSpPr/>
          <p:nvPr/>
        </p:nvSpPr>
        <p:spPr>
          <a:xfrm>
            <a:off x="3682440" y="5624280"/>
            <a:ext cx="2368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Impute N times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TextBox 77"/>
          <p:cNvSpPr/>
          <p:nvPr/>
        </p:nvSpPr>
        <p:spPr>
          <a:xfrm>
            <a:off x="6156720" y="5624280"/>
            <a:ext cx="23680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Analysis performed on each imputed 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C9F5169-5E6C-49BA-A085-2519DEA62048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1" dur="indefinite" restart="never" nodeType="tmRoot">
          <p:childTnLst>
            <p:seq>
              <p:cTn id="602" dur="indefinite" nodeType="mainSeq">
                <p:childTnLst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Missing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Missing data is information that we want to know, but don’t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It can come in many forms, e.g.: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People not answering questions on surveys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Inaccurate recordings of the height of plants that need to be discarded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Canceled runs in a driving experiment due to rain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Could also consider missing columns (no collection at all) to be missing data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3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72FDF15-A685-4761-A784-FF989F9EA60F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Tiny example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72" name="Table 5"/>
          <p:cNvGraphicFramePr/>
          <p:nvPr/>
        </p:nvGraphicFramePr>
        <p:xfrm>
          <a:off x="2853720" y="2507040"/>
          <a:ext cx="6095520" cy="1706400"/>
        </p:xfrm>
        <a:graphic>
          <a:graphicData uri="http://schemas.openxmlformats.org/drawingml/2006/table">
            <a:tbl>
              <a:tblPr/>
              <a:tblGrid>
                <a:gridCol w="3047760"/>
                <a:gridCol w="3047760"/>
              </a:tblGrid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?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?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86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73" name="TextBox 4"/>
          <p:cNvSpPr/>
          <p:nvPr/>
        </p:nvSpPr>
        <p:spPr>
          <a:xfrm>
            <a:off x="2853720" y="4750560"/>
            <a:ext cx="611568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Independent variable: X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Dependent variable: 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assume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Y has a linear relationship with X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CE9887-7C87-4BB9-9725-F10530E86AFF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Let’s Impute Some Data!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Use a predictive distribution of the missing values: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Given the observed values, make random draws of the observed values and fill them in.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Do this N times and make N imputed datasets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76" name="Table 11"/>
          <p:cNvGraphicFramePr/>
          <p:nvPr/>
        </p:nvGraphicFramePr>
        <p:xfrm>
          <a:off x="1981080" y="3777840"/>
          <a:ext cx="3768840" cy="1706400"/>
        </p:xfrm>
        <a:graphic>
          <a:graphicData uri="http://schemas.openxmlformats.org/drawingml/2006/table">
            <a:tbl>
              <a:tblPr/>
              <a:tblGrid>
                <a:gridCol w="1884240"/>
                <a:gridCol w="1884600"/>
              </a:tblGrid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5.5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8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86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77" name="Table 12"/>
          <p:cNvGraphicFramePr/>
          <p:nvPr/>
        </p:nvGraphicFramePr>
        <p:xfrm>
          <a:off x="6255720" y="3777840"/>
          <a:ext cx="3768840" cy="1706400"/>
        </p:xfrm>
        <a:graphic>
          <a:graphicData uri="http://schemas.openxmlformats.org/drawingml/2006/table">
            <a:tbl>
              <a:tblPr/>
              <a:tblGrid>
                <a:gridCol w="1884240"/>
                <a:gridCol w="1884600"/>
              </a:tblGrid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7.2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1.1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86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78" name="TextBox 13"/>
          <p:cNvSpPr/>
          <p:nvPr/>
        </p:nvSpPr>
        <p:spPr>
          <a:xfrm>
            <a:off x="4277160" y="6491520"/>
            <a:ext cx="3537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a6a6a6"/>
                </a:solidFill>
                <a:latin typeface="Arial"/>
              </a:rPr>
              <a:t>For very large values of N=2 </a:t>
            </a:r>
            <a:r>
              <a:rPr b="0" lang="en-US" sz="1800" spc="-1" strike="noStrike">
                <a:solidFill>
                  <a:srgbClr val="a6a6a6"/>
                </a:solidFill>
                <a:latin typeface="Arial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BFF0B08-74FA-4D2E-97BC-C73F9297554F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3" dur="indefinite" restart="never" nodeType="tmRoot">
          <p:childTnLst>
            <p:seq>
              <p:cTn id="624" dur="indefinite" nodeType="mainSeq">
                <p:childTnLst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Inference with Multiple Imputation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Now that we have our imputed data sets, how do we make use of them?       ???????????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Analyze each of the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separately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81" name="Table 14"/>
          <p:cNvGraphicFramePr/>
          <p:nvPr/>
        </p:nvGraphicFramePr>
        <p:xfrm>
          <a:off x="1903680" y="2968560"/>
          <a:ext cx="3768840" cy="1706400"/>
        </p:xfrm>
        <a:graphic>
          <a:graphicData uri="http://schemas.openxmlformats.org/drawingml/2006/table">
            <a:tbl>
              <a:tblPr/>
              <a:tblGrid>
                <a:gridCol w="1884240"/>
                <a:gridCol w="1884600"/>
              </a:tblGrid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5.5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8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86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82" name="Table 15"/>
          <p:cNvGraphicFramePr/>
          <p:nvPr/>
        </p:nvGraphicFramePr>
        <p:xfrm>
          <a:off x="6178320" y="2968560"/>
          <a:ext cx="3768840" cy="1706400"/>
        </p:xfrm>
        <a:graphic>
          <a:graphicData uri="http://schemas.openxmlformats.org/drawingml/2006/table">
            <a:tbl>
              <a:tblPr/>
              <a:tblGrid>
                <a:gridCol w="1884240"/>
                <a:gridCol w="1884600"/>
              </a:tblGrid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7.2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792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9700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25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500" spc="-1" strike="noStrike">
                          <a:solidFill>
                            <a:srgbClr val="d1282e"/>
                          </a:solidFill>
                          <a:latin typeface="Arial"/>
                        </a:rPr>
                        <a:t>1.1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78640"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84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34200" bIns="342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83" name="Table 16"/>
          <p:cNvGraphicFramePr/>
          <p:nvPr/>
        </p:nvGraphicFramePr>
        <p:xfrm>
          <a:off x="6783840" y="4994280"/>
          <a:ext cx="2558160" cy="425520"/>
        </p:xfrm>
        <a:graphic>
          <a:graphicData uri="http://schemas.openxmlformats.org/drawingml/2006/table">
            <a:tbl>
              <a:tblPr/>
              <a:tblGrid>
                <a:gridCol w="1279080"/>
                <a:gridCol w="1279080"/>
              </a:tblGrid>
              <a:tr h="212760"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Slope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solidFill>
                        <a:srgbClr val="cacaca"/>
                      </a:solidFill>
                    </a:lnL>
                    <a:lnR w="12240">
                      <a:solidFill>
                        <a:srgbClr val="cacaca"/>
                      </a:solidFill>
                    </a:lnR>
                    <a:lnT w="12240">
                      <a:solidFill>
                        <a:srgbClr val="cacaca"/>
                      </a:solidFill>
                    </a:lnT>
                    <a:lnB w="12240">
                      <a:solidFill>
                        <a:srgbClr val="cacaca"/>
                      </a:solidFill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4.932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solidFill>
                        <a:srgbClr val="cacaca"/>
                      </a:solidFill>
                    </a:lnL>
                    <a:lnR w="12240">
                      <a:solidFill>
                        <a:srgbClr val="cacaca"/>
                      </a:solidFill>
                    </a:lnR>
                    <a:lnT w="12240">
                      <a:solidFill>
                        <a:srgbClr val="cacaca"/>
                      </a:solidFill>
                    </a:lnT>
                    <a:lnB w="12240">
                      <a:solidFill>
                        <a:srgbClr val="cacaca"/>
                      </a:solidFill>
                    </a:lnB>
                    <a:solidFill>
                      <a:srgbClr val="7a7a7a"/>
                    </a:solidFill>
                  </a:tcPr>
                </a:tc>
              </a:tr>
              <a:tr h="212760"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Standard error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solidFill>
                        <a:srgbClr val="cacaca"/>
                      </a:solidFill>
                    </a:lnL>
                    <a:lnR w="12240">
                      <a:solidFill>
                        <a:srgbClr val="cacaca"/>
                      </a:solidFill>
                    </a:lnR>
                    <a:lnT w="12240">
                      <a:solidFill>
                        <a:srgbClr val="cacaca"/>
                      </a:solidFill>
                    </a:lnT>
                    <a:lnB w="12240">
                      <a:solidFill>
                        <a:srgbClr val="cacaca"/>
                      </a:solidFill>
                    </a:lnB>
                    <a:solidFill>
                      <a:srgbClr val="7a7a7a"/>
                    </a:solidFill>
                  </a:tcPr>
                </a:tc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4.287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solidFill>
                        <a:srgbClr val="cacaca"/>
                      </a:solidFill>
                    </a:lnL>
                    <a:lnR w="12240">
                      <a:solidFill>
                        <a:srgbClr val="cacaca"/>
                      </a:solidFill>
                    </a:lnR>
                    <a:lnT w="12240">
                      <a:solidFill>
                        <a:srgbClr val="cacaca"/>
                      </a:solidFill>
                    </a:lnT>
                    <a:lnB w="12240">
                      <a:solidFill>
                        <a:srgbClr val="cacaca"/>
                      </a:solidFill>
                    </a:lnB>
                    <a:solidFill>
                      <a:srgbClr val="7a7a7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4" name="Table 17"/>
          <p:cNvGraphicFramePr/>
          <p:nvPr/>
        </p:nvGraphicFramePr>
        <p:xfrm>
          <a:off x="2508480" y="4994280"/>
          <a:ext cx="2558880" cy="425520"/>
        </p:xfrm>
        <a:graphic>
          <a:graphicData uri="http://schemas.openxmlformats.org/drawingml/2006/table">
            <a:tbl>
              <a:tblPr/>
              <a:tblGrid>
                <a:gridCol w="1339560"/>
                <a:gridCol w="1219320"/>
              </a:tblGrid>
              <a:tr h="212760"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Slope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-0.8245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c3c3c"/>
                    </a:solidFill>
                  </a:tcPr>
                </a:tc>
              </a:tr>
              <a:tr h="212760"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Standard error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c3c3c"/>
                    </a:solidFill>
                  </a:tcPr>
                </a:tc>
                <a:tc>
                  <a:txBody>
                    <a:bodyPr lIns="6840" rIns="6840" tIns="6840" bIns="0" anchor="b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6.1845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b" marL="6840" marR="684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3c3c3c"/>
                    </a:solidFill>
                  </a:tcPr>
                </a:tc>
              </a:tr>
            </a:tbl>
          </a:graphicData>
        </a:graphic>
      </p:graphicFrame>
      <p:grpSp>
        <p:nvGrpSpPr>
          <p:cNvPr id="485" name="Group 19"/>
          <p:cNvGrpSpPr/>
          <p:nvPr/>
        </p:nvGrpSpPr>
        <p:grpSpPr>
          <a:xfrm>
            <a:off x="2585160" y="5462640"/>
            <a:ext cx="2469600" cy="548280"/>
            <a:chOff x="2585160" y="5462640"/>
            <a:chExt cx="2469600" cy="548280"/>
          </a:xfrm>
        </p:grpSpPr>
        <p:sp>
          <p:nvSpPr>
            <p:cNvPr id="486" name="Rectangle 20"/>
            <p:cNvSpPr/>
            <p:nvPr/>
          </p:nvSpPr>
          <p:spPr>
            <a:xfrm>
              <a:off x="2585160" y="5462640"/>
              <a:ext cx="35100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0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87" name="Rectangle 21"/>
            <p:cNvSpPr/>
            <p:nvPr/>
          </p:nvSpPr>
          <p:spPr>
            <a:xfrm>
              <a:off x="4053240" y="5462640"/>
              <a:ext cx="35100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000" spc="-1" strike="noStrike">
                  <a:solidFill>
                    <a:srgbClr val="000000"/>
                  </a:solidFill>
                  <a:latin typeface="Arial"/>
                </a:rPr>
                <a:t>X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88" name="Rectangle 22"/>
            <p:cNvSpPr/>
            <p:nvPr/>
          </p:nvSpPr>
          <p:spPr>
            <a:xfrm>
              <a:off x="2760120" y="5678640"/>
              <a:ext cx="23832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16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89" name="Rectangle 23"/>
            <p:cNvSpPr/>
            <p:nvPr/>
          </p:nvSpPr>
          <p:spPr>
            <a:xfrm>
              <a:off x="4275720" y="5678640"/>
              <a:ext cx="23832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16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0" name="Rectangle 24"/>
            <p:cNvSpPr/>
            <p:nvPr/>
          </p:nvSpPr>
          <p:spPr>
            <a:xfrm>
              <a:off x="4816440" y="5678640"/>
              <a:ext cx="23832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16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1" name="Rectangle 25"/>
            <p:cNvSpPr/>
            <p:nvPr/>
          </p:nvSpPr>
          <p:spPr>
            <a:xfrm>
              <a:off x="2903760" y="5462640"/>
              <a:ext cx="38304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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92" name="Rectangle 26"/>
            <p:cNvSpPr/>
            <p:nvPr/>
          </p:nvSpPr>
          <p:spPr>
            <a:xfrm>
              <a:off x="3551400" y="5462640"/>
              <a:ext cx="32976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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93" name="Rectangle 27"/>
            <p:cNvSpPr/>
            <p:nvPr/>
          </p:nvSpPr>
          <p:spPr>
            <a:xfrm>
              <a:off x="4430880" y="5462640"/>
              <a:ext cx="32976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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94" name="Rectangle 28"/>
            <p:cNvSpPr/>
            <p:nvPr/>
          </p:nvSpPr>
          <p:spPr>
            <a:xfrm>
              <a:off x="3168360" y="5462640"/>
              <a:ext cx="32184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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95" name="Rectangle 29"/>
            <p:cNvSpPr/>
            <p:nvPr/>
          </p:nvSpPr>
          <p:spPr>
            <a:xfrm>
              <a:off x="3775320" y="5462640"/>
              <a:ext cx="32184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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96" name="Rectangle 30"/>
            <p:cNvSpPr/>
            <p:nvPr/>
          </p:nvSpPr>
          <p:spPr>
            <a:xfrm>
              <a:off x="4668480" y="5462640"/>
              <a:ext cx="29160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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497" name="Rectangle 31"/>
            <p:cNvSpPr/>
            <p:nvPr/>
          </p:nvSpPr>
          <p:spPr>
            <a:xfrm>
              <a:off x="3343680" y="5678640"/>
              <a:ext cx="29448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</a:rPr>
                <a:t>0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98" name="Rectangle 32"/>
            <p:cNvSpPr/>
            <p:nvPr/>
          </p:nvSpPr>
          <p:spPr>
            <a:xfrm>
              <a:off x="3937680" y="5678640"/>
              <a:ext cx="29448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</a:rPr>
                <a:t>1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99" name="Group 33"/>
          <p:cNvGrpSpPr/>
          <p:nvPr/>
        </p:nvGrpSpPr>
        <p:grpSpPr>
          <a:xfrm>
            <a:off x="6860160" y="5462640"/>
            <a:ext cx="2469240" cy="548280"/>
            <a:chOff x="6860160" y="5462640"/>
            <a:chExt cx="2469240" cy="548280"/>
          </a:xfrm>
        </p:grpSpPr>
        <p:sp>
          <p:nvSpPr>
            <p:cNvPr id="500" name="Rectangle 34"/>
            <p:cNvSpPr/>
            <p:nvPr/>
          </p:nvSpPr>
          <p:spPr>
            <a:xfrm>
              <a:off x="6860160" y="5462640"/>
              <a:ext cx="35100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0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01" name="Rectangle 35"/>
            <p:cNvSpPr/>
            <p:nvPr/>
          </p:nvSpPr>
          <p:spPr>
            <a:xfrm>
              <a:off x="8327880" y="5462640"/>
              <a:ext cx="35100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000" spc="-1" strike="noStrike">
                  <a:solidFill>
                    <a:srgbClr val="000000"/>
                  </a:solidFill>
                  <a:latin typeface="Arial"/>
                </a:rPr>
                <a:t>X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02" name="Rectangle 36"/>
            <p:cNvSpPr/>
            <p:nvPr/>
          </p:nvSpPr>
          <p:spPr>
            <a:xfrm>
              <a:off x="7034760" y="5678640"/>
              <a:ext cx="23832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16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03" name="Rectangle 37"/>
            <p:cNvSpPr/>
            <p:nvPr/>
          </p:nvSpPr>
          <p:spPr>
            <a:xfrm>
              <a:off x="8550720" y="5678640"/>
              <a:ext cx="23832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16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04" name="Rectangle 38"/>
            <p:cNvSpPr/>
            <p:nvPr/>
          </p:nvSpPr>
          <p:spPr>
            <a:xfrm>
              <a:off x="9091080" y="5678640"/>
              <a:ext cx="23832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16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05" name="Rectangle 39"/>
            <p:cNvSpPr/>
            <p:nvPr/>
          </p:nvSpPr>
          <p:spPr>
            <a:xfrm>
              <a:off x="7178400" y="5462640"/>
              <a:ext cx="38304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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06" name="Rectangle 40"/>
            <p:cNvSpPr/>
            <p:nvPr/>
          </p:nvSpPr>
          <p:spPr>
            <a:xfrm>
              <a:off x="7826040" y="5462640"/>
              <a:ext cx="32976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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07" name="Rectangle 41"/>
            <p:cNvSpPr/>
            <p:nvPr/>
          </p:nvSpPr>
          <p:spPr>
            <a:xfrm>
              <a:off x="8705520" y="5462640"/>
              <a:ext cx="32976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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08" name="Rectangle 42"/>
            <p:cNvSpPr/>
            <p:nvPr/>
          </p:nvSpPr>
          <p:spPr>
            <a:xfrm>
              <a:off x="7443000" y="5462640"/>
              <a:ext cx="32184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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09" name="Rectangle 43"/>
            <p:cNvSpPr/>
            <p:nvPr/>
          </p:nvSpPr>
          <p:spPr>
            <a:xfrm>
              <a:off x="8049960" y="5462640"/>
              <a:ext cx="32184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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10" name="Rectangle 44"/>
            <p:cNvSpPr/>
            <p:nvPr/>
          </p:nvSpPr>
          <p:spPr>
            <a:xfrm>
              <a:off x="8943120" y="5462640"/>
              <a:ext cx="291600" cy="39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Symbol"/>
                </a:rPr>
                <a:t>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11" name="Rectangle 45"/>
            <p:cNvSpPr/>
            <p:nvPr/>
          </p:nvSpPr>
          <p:spPr>
            <a:xfrm>
              <a:off x="7618320" y="5678640"/>
              <a:ext cx="29448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</a:rPr>
                <a:t>0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12" name="Rectangle 46"/>
            <p:cNvSpPr/>
            <p:nvPr/>
          </p:nvSpPr>
          <p:spPr>
            <a:xfrm>
              <a:off x="8212680" y="5678640"/>
              <a:ext cx="294480" cy="33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000000"/>
                  </a:solidFill>
                  <a:latin typeface="Arial"/>
                </a:rPr>
                <a:t>1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3462A3-9026-4470-8826-AE7016504648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1" dur="indefinite" restart="never" nodeType="tmRoot">
          <p:childTnLst>
            <p:seq>
              <p:cTn id="642" dur="indefinite" nodeType="mainSeq">
                <p:childTnLst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Pooling analyses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Pooled slope estimate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is the average of the N imputed estimates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Our example, </a:t>
            </a:r>
            <a:r>
              <a:rPr b="1" lang="el-GR" sz="2000" spc="-1" strike="noStrike">
                <a:solidFill>
                  <a:srgbClr val="000000"/>
                </a:solidFill>
                <a:latin typeface="Arial"/>
              </a:rPr>
              <a:t>β</a:t>
            </a:r>
            <a:r>
              <a:rPr b="1" lang="en-US" sz="2000" spc="-1" strike="noStrike" baseline="-25000">
                <a:solidFill>
                  <a:srgbClr val="000000"/>
                </a:solidFill>
                <a:latin typeface="Arial"/>
              </a:rPr>
              <a:t>1p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=  = (4.932-.8245) x 0.5 = 2.0538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The pooled slope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variance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is given by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) x </a:t>
            </a:r>
            <a:r>
              <a:rPr b="1" lang="el-GR" sz="2000" spc="-1" strike="noStrike">
                <a:solidFill>
                  <a:srgbClr val="000000"/>
                </a:solidFill>
                <a:latin typeface="Arial"/>
              </a:rPr>
              <a:t> β</a:t>
            </a:r>
            <a:r>
              <a:rPr b="1" lang="en-US" sz="2000" spc="-1" strike="noStrike" baseline="-25000">
                <a:solidFill>
                  <a:srgbClr val="000000"/>
                </a:solidFill>
                <a:latin typeface="Arial"/>
              </a:rPr>
              <a:t>1p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)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Where Z</a:t>
            </a:r>
            <a:r>
              <a:rPr b="1" lang="en-US" sz="2000" spc="-1" strike="noStrike" baseline="-25000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is the standard error of the imputed slopes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Our example: (4.287 + 6.1845)/2 + (3/2)*(16.569) = 30.08925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Standard error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take the square root, and we get 5.485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791F5F3-1907-491A-8DC7-EC366BFD50C0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7" dur="indefinite" restart="never" nodeType="tmRoot">
          <p:childTnLst>
            <p:seq>
              <p:cTn id="668" dur="indefinite" nodeType="mainSeq">
                <p:childTnLst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Predicting the missing data given the observed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Given events A, B; and P(A) &gt; 0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Bayes’ Theorem: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 our case: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7" name="Group 20"/>
          <p:cNvGrpSpPr/>
          <p:nvPr/>
        </p:nvGrpSpPr>
        <p:grpSpPr>
          <a:xfrm>
            <a:off x="2303640" y="4422240"/>
            <a:ext cx="3297600" cy="1416960"/>
            <a:chOff x="2303640" y="4422240"/>
            <a:chExt cx="3297600" cy="1416960"/>
          </a:xfrm>
        </p:grpSpPr>
        <p:sp>
          <p:nvSpPr>
            <p:cNvPr id="518" name="Straight Arrow Connector 5"/>
            <p:cNvSpPr/>
            <p:nvPr/>
          </p:nvSpPr>
          <p:spPr>
            <a:xfrm flipV="1">
              <a:off x="4611960" y="4422240"/>
              <a:ext cx="239400" cy="77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c5924"/>
              </a:solidFill>
              <a:round/>
              <a:tailEnd len="med" type="triangle" w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519" name="TextBox 7"/>
            <p:cNvSpPr/>
            <p:nvPr/>
          </p:nvSpPr>
          <p:spPr>
            <a:xfrm>
              <a:off x="2303640" y="5200200"/>
              <a:ext cx="329760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dc5924"/>
                  </a:solidFill>
                  <a:latin typeface="Arial"/>
                </a:rPr>
                <a:t>Posterior probability of the hypothesis given the evidence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20" name="Group 22"/>
          <p:cNvGrpSpPr/>
          <p:nvPr/>
        </p:nvGrpSpPr>
        <p:grpSpPr>
          <a:xfrm>
            <a:off x="7160400" y="3918960"/>
            <a:ext cx="2172960" cy="724320"/>
            <a:chOff x="7160400" y="3918960"/>
            <a:chExt cx="2172960" cy="724320"/>
          </a:xfrm>
        </p:grpSpPr>
        <p:sp>
          <p:nvSpPr>
            <p:cNvPr id="521" name="Straight Arrow Connector 8"/>
            <p:cNvSpPr/>
            <p:nvPr/>
          </p:nvSpPr>
          <p:spPr>
            <a:xfrm flipH="1" flipV="1">
              <a:off x="7160400" y="3918960"/>
              <a:ext cx="359280" cy="17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1282e"/>
              </a:solidFill>
              <a:round/>
              <a:tailEnd len="med" type="triangle" w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522" name="TextBox 9"/>
            <p:cNvSpPr/>
            <p:nvPr/>
          </p:nvSpPr>
          <p:spPr>
            <a:xfrm>
              <a:off x="7520040" y="4004280"/>
              <a:ext cx="181332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d1282e"/>
                  </a:solidFill>
                  <a:latin typeface="Arial"/>
                </a:rPr>
                <a:t>Prior probability of hypotheses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23" name="Group 21"/>
          <p:cNvGrpSpPr/>
          <p:nvPr/>
        </p:nvGrpSpPr>
        <p:grpSpPr>
          <a:xfrm>
            <a:off x="6492960" y="4529880"/>
            <a:ext cx="1971000" cy="1190880"/>
            <a:chOff x="6492960" y="4529880"/>
            <a:chExt cx="1971000" cy="1190880"/>
          </a:xfrm>
        </p:grpSpPr>
        <p:sp>
          <p:nvSpPr>
            <p:cNvPr id="524" name="Straight Arrow Connector 11"/>
            <p:cNvSpPr/>
            <p:nvPr/>
          </p:nvSpPr>
          <p:spPr>
            <a:xfrm flipH="1" flipV="1">
              <a:off x="6492600" y="4529520"/>
              <a:ext cx="329400" cy="551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26db0"/>
              </a:solidFill>
              <a:round/>
              <a:tailEnd len="med" type="triangle" w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525" name="TextBox 12"/>
            <p:cNvSpPr/>
            <p:nvPr/>
          </p:nvSpPr>
          <p:spPr>
            <a:xfrm>
              <a:off x="6650640" y="5081760"/>
              <a:ext cx="181332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526db0"/>
                  </a:solidFill>
                  <a:latin typeface="Arial"/>
                </a:rPr>
                <a:t>Prior over the evidence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26" name="Group 23"/>
          <p:cNvGrpSpPr/>
          <p:nvPr/>
        </p:nvGrpSpPr>
        <p:grpSpPr>
          <a:xfrm>
            <a:off x="6095520" y="2553480"/>
            <a:ext cx="3876120" cy="1157400"/>
            <a:chOff x="6095520" y="2553480"/>
            <a:chExt cx="3876120" cy="1157400"/>
          </a:xfrm>
        </p:grpSpPr>
        <p:sp>
          <p:nvSpPr>
            <p:cNvPr id="527" name="Straight Arrow Connector 14"/>
            <p:cNvSpPr/>
            <p:nvPr/>
          </p:nvSpPr>
          <p:spPr>
            <a:xfrm flipH="1">
              <a:off x="6095160" y="3228840"/>
              <a:ext cx="1258920" cy="48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7a7a7a"/>
              </a:solidFill>
              <a:round/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28" name="TextBox 15"/>
            <p:cNvSpPr/>
            <p:nvPr/>
          </p:nvSpPr>
          <p:spPr>
            <a:xfrm>
              <a:off x="7355160" y="2553480"/>
              <a:ext cx="2616480" cy="91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7a7a7a"/>
                  </a:solidFill>
                  <a:latin typeface="Arial"/>
                </a:rPr>
                <a:t>Probability of seeing evidence given the hypothesis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AED836-C3BC-4AEB-9919-C4DF4D3F61B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7" dur="indefinite" restart="never" nodeType="tmRoot">
          <p:childTnLst>
            <p:seq>
              <p:cTn id="698" dur="indefinite" nodeType="mainSeq">
                <p:childTnLst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Bayesian Imputation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Establish 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prior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distribution: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Some distribution of parameters of interest </a:t>
            </a:r>
            <a:r>
              <a:rPr b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before considering the data,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 P(</a:t>
            </a:r>
            <a:r>
              <a:rPr b="1" i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We want to estimate</a:t>
            </a:r>
            <a:r>
              <a:rPr b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 </a:t>
            </a:r>
            <a:r>
              <a:rPr b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Given </a:t>
            </a:r>
            <a:r>
              <a:rPr b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, can establish a distribution 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P(X</a:t>
            </a:r>
            <a:r>
              <a:rPr b="1" i="1" lang="en-US" sz="2000" spc="-1" strike="noStrike" baseline="-25000">
                <a:solidFill>
                  <a:srgbClr val="000000"/>
                </a:solidFill>
                <a:latin typeface="Cambria Math"/>
                <a:ea typeface="Cambria Math"/>
              </a:rPr>
              <a:t>obs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|</a:t>
            </a:r>
            <a:r>
              <a:rPr b="1" i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Use Bayes Theorem to establish 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P(</a:t>
            </a:r>
            <a:r>
              <a:rPr b="1" i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|X</a:t>
            </a:r>
            <a:r>
              <a:rPr b="1" i="1" lang="en-US" sz="2000" spc="-1" strike="noStrike" baseline="-25000">
                <a:solidFill>
                  <a:srgbClr val="000000"/>
                </a:solidFill>
                <a:latin typeface="Cambria Math"/>
                <a:ea typeface="Cambria Math"/>
              </a:rPr>
              <a:t>obs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) </a:t>
            </a:r>
            <a:r>
              <a:rPr b="1" i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Make random draws for </a:t>
            </a:r>
            <a:r>
              <a:rPr b="1" lang="el-GR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θ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ambria Math"/>
              </a:rPr>
              <a:t>Use these draws to make predictions of Y</a:t>
            </a:r>
            <a:r>
              <a:rPr b="1" lang="en-US" sz="2000" spc="-1" strike="noStrike" baseline="-25000">
                <a:solidFill>
                  <a:srgbClr val="000000"/>
                </a:solidFill>
                <a:latin typeface="Arial"/>
                <a:ea typeface="Cambria Math"/>
              </a:rPr>
              <a:t>miss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56BA26-63D5-40D8-B694-E1A471DCE5BB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5" dur="indefinite" restart="never" nodeType="tmRoot">
          <p:childTnLst>
            <p:seq>
              <p:cTn id="736" dur="indefinite" nodeType="mainSeq">
                <p:childTnLst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How big should N Be?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Number of imputations N depends 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Size of dataset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Amount of missing data in the dataset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Some research finds small N is sufficient for efficiency of the estimates, based 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(1 + )-1       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N is the number of imputations and </a:t>
            </a:r>
            <a:r>
              <a:rPr b="0" lang="el-GR" sz="2000" spc="-1" strike="noStrike">
                <a:solidFill>
                  <a:srgbClr val="000000"/>
                </a:solidFill>
                <a:latin typeface="Arial"/>
              </a:rPr>
              <a:t>λ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is the fraction of missing information for the term being estimated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[Schaffer 1999]</a:t>
            </a: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More recent research claims that a good N is actually higher in order to achieve higher power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 [Graham et al. 2007]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– computation is cheap now, too!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Picture 4" descr=""/>
          <p:cNvPicPr/>
          <p:nvPr/>
        </p:nvPicPr>
        <p:blipFill>
          <a:blip r:embed="rId1"/>
          <a:stretch/>
        </p:blipFill>
        <p:spPr>
          <a:xfrm>
            <a:off x="-46440" y="5227200"/>
            <a:ext cx="12284280" cy="1681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3B0DDD-75A1-497A-882C-186B5059F195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5" dur="indefinite" restart="never" nodeType="tmRoot">
          <p:childTnLst>
            <p:seq>
              <p:cTn id="766" dur="indefinite" nodeType="mainSeq">
                <p:childTnLst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More advanced methods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Interested?  Further reading: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Regression-based MI methods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Multiple Imputation Chained Equations (MICE) or Fully Conditional Specification (FCS)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Readable summary from JHU School of Public Health: https://www.ncbi.nlm.nih.gov/pmc/articles/PMC3074241/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Markov Chain Monte Carlo (MCMC)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We’ll cover this a bit, but also check out CMSC422!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2E2D9E-AC4D-4DCB-8685-A1E3A1F3CB08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3" dur="indefinite" restart="never" nodeType="tmRoot">
          <p:childTnLst>
            <p:seq>
              <p:cTn id="794" dur="indefinite" nodeType="mainSeq">
                <p:childTnLst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Rest of Today’s Lecture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Rounded Rectangle 4"/>
          <p:cNvSpPr/>
          <p:nvPr/>
        </p:nvSpPr>
        <p:spPr>
          <a:xfrm>
            <a:off x="850680" y="2193120"/>
            <a:ext cx="1614600" cy="2463480"/>
          </a:xfrm>
          <a:prstGeom prst="roundRect">
            <a:avLst>
              <a:gd name="adj" fmla="val 16667"/>
            </a:avLst>
          </a:prstGeom>
          <a:solidFill>
            <a:srgbClr val="526db0"/>
          </a:solidFill>
          <a:ln>
            <a:solidFill>
              <a:srgbClr val="3c5082"/>
            </a:solidFill>
            <a:rou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38" name="Group 13"/>
          <p:cNvGrpSpPr/>
          <p:nvPr/>
        </p:nvGrpSpPr>
        <p:grpSpPr>
          <a:xfrm>
            <a:off x="2465640" y="2193120"/>
            <a:ext cx="2218320" cy="2463480"/>
            <a:chOff x="2465640" y="2193120"/>
            <a:chExt cx="2218320" cy="2463480"/>
          </a:xfrm>
        </p:grpSpPr>
        <p:sp>
          <p:nvSpPr>
            <p:cNvPr id="539" name="Rounded Rectangle 5"/>
            <p:cNvSpPr/>
            <p:nvPr/>
          </p:nvSpPr>
          <p:spPr>
            <a:xfrm>
              <a:off x="306936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rgbClr val="526db0"/>
            </a:solidFill>
            <a:ln>
              <a:solidFill>
                <a:srgbClr val="3c5082"/>
              </a:solidFill>
              <a:rou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Data processing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0" name="Straight Arrow Connector 10"/>
            <p:cNvSpPr/>
            <p:nvPr/>
          </p:nvSpPr>
          <p:spPr>
            <a:xfrm>
              <a:off x="246564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526db0"/>
              </a:solidFill>
              <a:round/>
              <a:tailEnd len="med" type="triangle" w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/>
          </p:style>
        </p:sp>
      </p:grpSp>
      <p:sp>
        <p:nvSpPr>
          <p:cNvPr id="541" name="Curved Connector 12"/>
          <p:cNvSpPr/>
          <p:nvPr/>
        </p:nvSpPr>
        <p:spPr>
          <a:xfrm rot="5400000">
            <a:off x="2767680" y="3547440"/>
            <a:ext cx="15480" cy="2218680"/>
          </a:xfrm>
          <a:prstGeom prst="curvedConnector3">
            <a:avLst>
              <a:gd name="adj1" fmla="val 1800000"/>
            </a:avLst>
          </a:prstGeom>
          <a:noFill/>
          <a:ln>
            <a:solidFill>
              <a:srgbClr val="526db0"/>
            </a:solidFill>
            <a:round/>
            <a:tailEnd len="med" type="triangle" w="med"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grpSp>
        <p:nvGrpSpPr>
          <p:cNvPr id="542" name="Group 16"/>
          <p:cNvGrpSpPr/>
          <p:nvPr/>
        </p:nvGrpSpPr>
        <p:grpSpPr>
          <a:xfrm>
            <a:off x="4684680" y="2193120"/>
            <a:ext cx="2218320" cy="2463480"/>
            <a:chOff x="4684680" y="2193120"/>
            <a:chExt cx="2218320" cy="2463480"/>
          </a:xfrm>
        </p:grpSpPr>
        <p:sp>
          <p:nvSpPr>
            <p:cNvPr id="543" name="Rounded Rectangle 6"/>
            <p:cNvSpPr/>
            <p:nvPr/>
          </p:nvSpPr>
          <p:spPr>
            <a:xfrm>
              <a:off x="528840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3c5082"/>
              </a:solidFill>
              <a:rou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Exploratory analysis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&amp;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Data viz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44" name="Straight Arrow Connector 15"/>
            <p:cNvSpPr/>
            <p:nvPr/>
          </p:nvSpPr>
          <p:spPr>
            <a:xfrm>
              <a:off x="468468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545" name="Group 22"/>
          <p:cNvGrpSpPr/>
          <p:nvPr/>
        </p:nvGrpSpPr>
        <p:grpSpPr>
          <a:xfrm>
            <a:off x="1666080" y="4649040"/>
            <a:ext cx="4437720" cy="15480"/>
            <a:chOff x="1666080" y="4649040"/>
            <a:chExt cx="4437720" cy="15480"/>
          </a:xfrm>
        </p:grpSpPr>
        <p:sp>
          <p:nvSpPr>
            <p:cNvPr id="546" name="Curved Connector 18"/>
            <p:cNvSpPr/>
            <p:nvPr/>
          </p:nvSpPr>
          <p:spPr>
            <a:xfrm rot="5400000">
              <a:off x="4986720" y="3547440"/>
              <a:ext cx="15480" cy="22186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547" name="Curved Connector 20"/>
            <p:cNvSpPr/>
            <p:nvPr/>
          </p:nvSpPr>
          <p:spPr>
            <a:xfrm rot="5400000">
              <a:off x="3877200" y="2437560"/>
              <a:ext cx="15480" cy="4437720"/>
            </a:xfrm>
            <a:prstGeom prst="curvedConnector3">
              <a:avLst>
                <a:gd name="adj1" fmla="val 3763638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548" name="Group 25"/>
          <p:cNvGrpSpPr/>
          <p:nvPr/>
        </p:nvGrpSpPr>
        <p:grpSpPr>
          <a:xfrm>
            <a:off x="6903360" y="2193120"/>
            <a:ext cx="2218680" cy="2463480"/>
            <a:chOff x="6903360" y="2193120"/>
            <a:chExt cx="2218680" cy="2463480"/>
          </a:xfrm>
        </p:grpSpPr>
        <p:sp>
          <p:nvSpPr>
            <p:cNvPr id="549" name="Rounded Rectangle 7"/>
            <p:cNvSpPr/>
            <p:nvPr/>
          </p:nvSpPr>
          <p:spPr>
            <a:xfrm>
              <a:off x="750744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Analysis, hypothesis testing, &amp; ML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50" name="Straight Arrow Connector 24"/>
            <p:cNvSpPr/>
            <p:nvPr/>
          </p:nvSpPr>
          <p:spPr>
            <a:xfrm>
              <a:off x="690336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551" name="Group 40"/>
          <p:cNvGrpSpPr/>
          <p:nvPr/>
        </p:nvGrpSpPr>
        <p:grpSpPr>
          <a:xfrm>
            <a:off x="1666440" y="4649040"/>
            <a:ext cx="6656400" cy="15480"/>
            <a:chOff x="1666440" y="4649040"/>
            <a:chExt cx="6656400" cy="15480"/>
          </a:xfrm>
        </p:grpSpPr>
        <p:sp>
          <p:nvSpPr>
            <p:cNvPr id="552" name="Curved Connector 33"/>
            <p:cNvSpPr/>
            <p:nvPr/>
          </p:nvSpPr>
          <p:spPr>
            <a:xfrm rot="5400000">
              <a:off x="7205760" y="3547440"/>
              <a:ext cx="15480" cy="22186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553" name="Curved Connector 35"/>
            <p:cNvSpPr/>
            <p:nvPr/>
          </p:nvSpPr>
          <p:spPr>
            <a:xfrm rot="5400000">
              <a:off x="6096240" y="2437560"/>
              <a:ext cx="15480" cy="4437720"/>
            </a:xfrm>
            <a:prstGeom prst="curvedConnector3">
              <a:avLst>
                <a:gd name="adj1" fmla="val 3894543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554" name="Curved Connector 38"/>
            <p:cNvSpPr/>
            <p:nvPr/>
          </p:nvSpPr>
          <p:spPr>
            <a:xfrm rot="5400000">
              <a:off x="4986720" y="1328400"/>
              <a:ext cx="15480" cy="6656400"/>
            </a:xfrm>
            <a:prstGeom prst="curvedConnector3">
              <a:avLst>
                <a:gd name="adj1" fmla="val 5858181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555" name="Group 43"/>
          <p:cNvGrpSpPr/>
          <p:nvPr/>
        </p:nvGrpSpPr>
        <p:grpSpPr>
          <a:xfrm>
            <a:off x="9122400" y="2193120"/>
            <a:ext cx="2218680" cy="2463480"/>
            <a:chOff x="9122400" y="2193120"/>
            <a:chExt cx="2218680" cy="2463480"/>
          </a:xfrm>
        </p:grpSpPr>
        <p:sp>
          <p:nvSpPr>
            <p:cNvPr id="556" name="Rounded Rectangle 8"/>
            <p:cNvSpPr/>
            <p:nvPr/>
          </p:nvSpPr>
          <p:spPr>
            <a:xfrm>
              <a:off x="9726480" y="2193120"/>
              <a:ext cx="1614600" cy="246348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Insight &amp; Policy Decision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557" name="Straight Arrow Connector 42"/>
            <p:cNvSpPr/>
            <p:nvPr/>
          </p:nvSpPr>
          <p:spPr>
            <a:xfrm>
              <a:off x="9122400" y="3425040"/>
              <a:ext cx="603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558" name="Group 55"/>
          <p:cNvGrpSpPr/>
          <p:nvPr/>
        </p:nvGrpSpPr>
        <p:grpSpPr>
          <a:xfrm>
            <a:off x="1666440" y="4649040"/>
            <a:ext cx="8875440" cy="15480"/>
            <a:chOff x="1666440" y="4649040"/>
            <a:chExt cx="8875440" cy="15480"/>
          </a:xfrm>
        </p:grpSpPr>
        <p:sp>
          <p:nvSpPr>
            <p:cNvPr id="559" name="Curved Connector 45"/>
            <p:cNvSpPr/>
            <p:nvPr/>
          </p:nvSpPr>
          <p:spPr>
            <a:xfrm rot="5400000">
              <a:off x="9424800" y="3547440"/>
              <a:ext cx="15480" cy="22186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560" name="Curved Connector 47"/>
            <p:cNvSpPr/>
            <p:nvPr/>
          </p:nvSpPr>
          <p:spPr>
            <a:xfrm rot="5400000">
              <a:off x="8315280" y="2437560"/>
              <a:ext cx="15480" cy="4437720"/>
            </a:xfrm>
            <a:prstGeom prst="curvedConnector3">
              <a:avLst>
                <a:gd name="adj1" fmla="val 3501819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561" name="Curved Connector 50"/>
            <p:cNvSpPr/>
            <p:nvPr/>
          </p:nvSpPr>
          <p:spPr>
            <a:xfrm rot="5400000">
              <a:off x="7205760" y="1328400"/>
              <a:ext cx="15480" cy="6656400"/>
            </a:xfrm>
            <a:prstGeom prst="curvedConnector3">
              <a:avLst>
                <a:gd name="adj1" fmla="val 5989094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562" name="Curved Connector 53"/>
            <p:cNvSpPr/>
            <p:nvPr/>
          </p:nvSpPr>
          <p:spPr>
            <a:xfrm rot="5400000">
              <a:off x="6096240" y="218880"/>
              <a:ext cx="15480" cy="8875440"/>
            </a:xfrm>
            <a:prstGeom prst="curvedConnector3">
              <a:avLst>
                <a:gd name="adj1" fmla="val 8345457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sp>
        <p:nvSpPr>
          <p:cNvPr id="563" name="TextBox 32"/>
          <p:cNvSpPr/>
          <p:nvPr/>
        </p:nvSpPr>
        <p:spPr>
          <a:xfrm>
            <a:off x="3643200" y="5946840"/>
            <a:ext cx="49208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Continue with the general topic of data wrangling and cleaning &amp; EDA intersection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64" name="TextBox 34"/>
          <p:cNvSpPr/>
          <p:nvPr/>
        </p:nvSpPr>
        <p:spPr>
          <a:xfrm>
            <a:off x="0" y="6488640"/>
            <a:ext cx="4920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808080"/>
                </a:solidFill>
                <a:latin typeface="Arial"/>
              </a:rPr>
              <a:t>Many slides from Amol Deshpande (UMD)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78A90D-2EB4-4503-A3C5-C2DF55671E01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Goal: get data into a structured form suitable for analysis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Variously called: data preparation, data munging, data curation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Also often called ETL (Extract-Transform-Load) process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Often the step where majority of time (80-90%) is spent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Key steps: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Scraping: extracting information from sources, e.g., webpages, spreadsheets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transformation: to get it into the right structure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integration: combine information from multiple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Information extraction: extracting structured information from unstructured/text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cleaning: remove inconsistencies/errors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D497252-E556-4F69-924F-612748EC972C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5" dur="indefinite" restart="never" nodeType="tmRoot">
          <p:childTnLst>
            <p:seq>
              <p:cTn id="816" dur="indefinite" nodeType="mainSeq">
                <p:childTnLst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Key Question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Why is the data missing?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mechanism is it that contributes to, or is associated with, the probability of a data point being absent?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it be explained by our observed data or not?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The answers drastically affect what we can ultimately do to compensate for the missing-ness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Picture 7" descr=""/>
          <p:cNvPicPr/>
          <p:nvPr/>
        </p:nvPicPr>
        <p:blipFill>
          <a:blip r:embed="rId1"/>
          <a:stretch/>
        </p:blipFill>
        <p:spPr>
          <a:xfrm>
            <a:off x="4431960" y="4148640"/>
            <a:ext cx="2709000" cy="2709000"/>
          </a:xfrm>
          <a:prstGeom prst="rect">
            <a:avLst/>
          </a:prstGeom>
          <a:ln w="0">
            <a:noFill/>
          </a:ln>
        </p:spPr>
      </p:pic>
      <p:sp>
        <p:nvSpPr>
          <p:cNvPr id="182" name="TextBox 8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35516D-6FE2-4D57-93C7-D1EA35192BC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Goal: get data into a structured form suitable for analysis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Variously called: data preparation, data munging, data curation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6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Also often called ETL (Extract-Transform-Load) process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6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Often the step where majority of time (80-90%) is spent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Key steps: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Scraping: extracting information from sources, e.g., webpages, spreadsheets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Data transformation: to get it into the right structure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f0"/>
                </a:solidFill>
                <a:latin typeface="Arial"/>
              </a:rPr>
              <a:t>Information extraction: extracting structured information from unstructured/text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integration: combine information from multiple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cleaning: remove inconsistencies/errors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extBox 2"/>
          <p:cNvSpPr/>
          <p:nvPr/>
        </p:nvSpPr>
        <p:spPr>
          <a:xfrm>
            <a:off x="10417680" y="3866400"/>
            <a:ext cx="11642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d1282e"/>
                </a:solidFill>
                <a:latin typeface="Arial"/>
              </a:rPr>
              <a:t>Already covered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0" name="TextBox 5"/>
          <p:cNvSpPr/>
          <p:nvPr/>
        </p:nvSpPr>
        <p:spPr>
          <a:xfrm>
            <a:off x="10417680" y="4825440"/>
            <a:ext cx="11642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b0f0"/>
                </a:solidFill>
                <a:latin typeface="Arial"/>
              </a:rPr>
              <a:t>In a few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b0f0"/>
                </a:solidFill>
                <a:latin typeface="Arial"/>
              </a:rPr>
              <a:t>classes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5093D5-4CBA-428B-A918-D3F8BC57BB4C}" type="slidenum">
              <a:t>50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Picture 2" descr="https://github.com/umddb/datascience-fall14/raw/master/lecture-notes/multimedia/wrangling.png"/>
          <p:cNvPicPr/>
          <p:nvPr/>
        </p:nvPicPr>
        <p:blipFill>
          <a:blip r:embed="rId1"/>
          <a:stretch/>
        </p:blipFill>
        <p:spPr>
          <a:xfrm>
            <a:off x="1523880" y="0"/>
            <a:ext cx="8702280" cy="6807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18AB807-D693-48D2-A619-9562EC5498F9}" type="slidenum">
              <a:t>51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Overview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Many of the problems are not easy to formalize, and have seen little work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E.g., Cleaning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Others aspects of integration, e.g., schema mapping, have been studied in depth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mish-mash of tools typically used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Visual (e.g., Trifacta), or not (UNIX grep/sed/awk, Pandas)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 hoc programs for cleaning data, depending on the exact type of errors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Different types of transformation tools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Visualization and exploratory data analysis to understand and remove outliers/noise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Several tools for setting up the actual pipelines, assuming the individual steps are setup (e.g., Talend, AWS Glue)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5A5F8A-634B-48A6-A57F-12913C6C90F4}" type="slidenum">
              <a:t>52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3" dur="indefinite" restart="never" nodeType="tmRoot">
          <p:childTnLst>
            <p:seq>
              <p:cTn id="844" dur="indefinite" nodeType="mainSeq">
                <p:childTnLst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Outline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Integration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Quality Issues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Cleaning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Entity Resolution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2A4ABB-CEE7-465D-8194-7F16FBDF1663}" type="slidenum">
              <a:t>53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Outline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d1282e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Data Integration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Quality Issues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Cleaning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Entity Resolution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2CAD58-45F1-4783-BE89-888BE7D69D04}" type="slidenum">
              <a:t>54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Num" idx="1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1" lang="en-US" sz="2400" spc="-1" strike="noStrike">
                <a:solidFill>
                  <a:srgbClr val="898989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fld id="{16F68FCA-4E15-46DF-B63A-CD1BA4BE5821}" type="slidenum">
              <a:rPr b="1" lang="en-US" sz="2400" spc="-1" strike="noStrike">
                <a:solidFill>
                  <a:srgbClr val="898989"/>
                </a:solidFill>
                <a:latin typeface="Calibri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Integration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1" name="Group 3"/>
          <p:cNvGrpSpPr/>
          <p:nvPr/>
        </p:nvGrpSpPr>
        <p:grpSpPr>
          <a:xfrm>
            <a:off x="914400" y="2057400"/>
            <a:ext cx="2895120" cy="4335120"/>
            <a:chOff x="914400" y="2057400"/>
            <a:chExt cx="2895120" cy="4335120"/>
          </a:xfrm>
        </p:grpSpPr>
        <p:sp>
          <p:nvSpPr>
            <p:cNvPr id="582" name="AutoShape 4"/>
            <p:cNvSpPr/>
            <p:nvPr/>
          </p:nvSpPr>
          <p:spPr>
            <a:xfrm>
              <a:off x="1981080" y="2057400"/>
              <a:ext cx="914040" cy="114264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AutoShape 5"/>
            <p:cNvSpPr/>
            <p:nvPr/>
          </p:nvSpPr>
          <p:spPr>
            <a:xfrm>
              <a:off x="2590920" y="2514600"/>
              <a:ext cx="1215720" cy="84096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AutoShape 6"/>
            <p:cNvSpPr/>
            <p:nvPr/>
          </p:nvSpPr>
          <p:spPr>
            <a:xfrm>
              <a:off x="1523880" y="2438280"/>
              <a:ext cx="1066320" cy="1066320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AutoShape 7"/>
            <p:cNvSpPr/>
            <p:nvPr/>
          </p:nvSpPr>
          <p:spPr>
            <a:xfrm>
              <a:off x="2286000" y="2895480"/>
              <a:ext cx="1215720" cy="840960"/>
            </a:xfrm>
            <a:prstGeom prst="can">
              <a:avLst>
                <a:gd name="adj" fmla="val 25000"/>
              </a:avLst>
            </a:prstGeom>
            <a:pattFill prst="openDmnd">
              <a:fgClr>
                <a:srgbClr val="99cc00"/>
              </a:fgClr>
              <a:bgClr>
                <a:srgbClr val="ffffff"/>
              </a:bgClr>
            </a:pattFill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Text Box 8"/>
            <p:cNvSpPr/>
            <p:nvPr/>
          </p:nvSpPr>
          <p:spPr>
            <a:xfrm>
              <a:off x="914400" y="3962520"/>
              <a:ext cx="2895120" cy="243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indent="-216000">
                <a:lnSpc>
                  <a:spcPct val="100000"/>
                </a:lnSpc>
                <a:spcBef>
                  <a:spcPts val="1001"/>
                </a:spcBef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1" lang="en-US" sz="1800" spc="-1" strike="noStrike">
                  <a:solidFill>
                    <a:srgbClr val="000000"/>
                  </a:solidFill>
                  <a:latin typeface="Calibri"/>
                </a:rPr>
                <a:t>Discovering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information sources (e.g. deep web modeling, schema learning, …)</a:t>
              </a:r>
              <a:endParaRPr b="0" lang="en-US" sz="1800" spc="-1" strike="noStrike">
                <a:latin typeface="Arial"/>
              </a:endParaRPr>
            </a:p>
            <a:p>
              <a:pPr indent="-216000">
                <a:lnSpc>
                  <a:spcPct val="100000"/>
                </a:lnSpc>
                <a:spcBef>
                  <a:spcPts val="901"/>
                </a:spcBef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1" lang="en-US" sz="1800" spc="-1" strike="noStrike">
                  <a:solidFill>
                    <a:srgbClr val="000000"/>
                  </a:solidFill>
                  <a:latin typeface="Calibri"/>
                </a:rPr>
                <a:t>Gathering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data (e.g., wrapper learning &amp; information extraction, federated search, …)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87" name="Group 9"/>
          <p:cNvGrpSpPr/>
          <p:nvPr/>
        </p:nvGrpSpPr>
        <p:grpSpPr>
          <a:xfrm>
            <a:off x="7770960" y="2133720"/>
            <a:ext cx="3200040" cy="4380480"/>
            <a:chOff x="7770960" y="2133720"/>
            <a:chExt cx="3200040" cy="4380480"/>
          </a:xfrm>
        </p:grpSpPr>
        <p:sp>
          <p:nvSpPr>
            <p:cNvPr id="588" name="server"/>
            <p:cNvSpPr/>
            <p:nvPr/>
          </p:nvSpPr>
          <p:spPr>
            <a:xfrm>
              <a:off x="9218520" y="2133720"/>
              <a:ext cx="1218960" cy="89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AutoShape 11"/>
            <p:cNvSpPr/>
            <p:nvPr/>
          </p:nvSpPr>
          <p:spPr>
            <a:xfrm>
              <a:off x="8913960" y="2438280"/>
              <a:ext cx="609120" cy="609120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Text Box 12"/>
            <p:cNvSpPr/>
            <p:nvPr/>
          </p:nvSpPr>
          <p:spPr>
            <a:xfrm>
              <a:off x="7826760" y="2971800"/>
              <a:ext cx="113076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</a:rPr>
                <a:t>Queries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591" name="Line 13"/>
            <p:cNvSpPr/>
            <p:nvPr/>
          </p:nvSpPr>
          <p:spPr>
            <a:xfrm flipH="1">
              <a:off x="7846920" y="2743200"/>
              <a:ext cx="990360" cy="360"/>
            </a:xfrm>
            <a:prstGeom prst="line">
              <a:avLst/>
            </a:prstGeom>
            <a:ln w="25400">
              <a:solidFill>
                <a:srgbClr val="0000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Text Box 14"/>
            <p:cNvSpPr/>
            <p:nvPr/>
          </p:nvSpPr>
          <p:spPr>
            <a:xfrm>
              <a:off x="7770960" y="3809880"/>
              <a:ext cx="3200040" cy="270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indent="-216000">
                <a:lnSpc>
                  <a:spcPct val="100000"/>
                </a:lnSpc>
                <a:spcBef>
                  <a:spcPts val="1001"/>
                </a:spcBef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1" lang="en-US" sz="1800" spc="-1" strike="noStrike">
                  <a:solidFill>
                    <a:srgbClr val="000000"/>
                  </a:solidFill>
                  <a:latin typeface="Calibri"/>
                </a:rPr>
                <a:t>Querying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integrated information sources (e.g. queries to views, execution of web-based queries, …)</a:t>
              </a:r>
              <a:endParaRPr b="0" lang="en-US" sz="1800" spc="-1" strike="noStrike">
                <a:latin typeface="Arial"/>
              </a:endParaRPr>
            </a:p>
            <a:p>
              <a:pPr indent="-216000">
                <a:lnSpc>
                  <a:spcPct val="100000"/>
                </a:lnSpc>
                <a:spcBef>
                  <a:spcPts val="901"/>
                </a:spcBef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1" lang="en-US" sz="1800" spc="-1" strike="noStrike">
                  <a:solidFill>
                    <a:srgbClr val="000000"/>
                  </a:solidFill>
                  <a:latin typeface="Calibri"/>
                </a:rPr>
                <a:t>Data mining &amp; analyzing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integrated information (e.g., collaborative filtering/classification learning using extracted data, …)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593" name="Group 15"/>
          <p:cNvGrpSpPr/>
          <p:nvPr/>
        </p:nvGrpSpPr>
        <p:grpSpPr>
          <a:xfrm>
            <a:off x="4645080" y="1905120"/>
            <a:ext cx="2285640" cy="3945960"/>
            <a:chOff x="4645080" y="1905120"/>
            <a:chExt cx="2285640" cy="3945960"/>
          </a:xfrm>
        </p:grpSpPr>
        <p:grpSp>
          <p:nvGrpSpPr>
            <p:cNvPr id="594" name="Group 16"/>
            <p:cNvGrpSpPr/>
            <p:nvPr/>
          </p:nvGrpSpPr>
          <p:grpSpPr>
            <a:xfrm>
              <a:off x="5788080" y="1905120"/>
              <a:ext cx="1142640" cy="1294920"/>
              <a:chOff x="5788080" y="1905120"/>
              <a:chExt cx="1142640" cy="1294920"/>
            </a:xfrm>
          </p:grpSpPr>
          <p:grpSp>
            <p:nvGrpSpPr>
              <p:cNvPr id="595" name="Group 17"/>
              <p:cNvGrpSpPr/>
              <p:nvPr/>
            </p:nvGrpSpPr>
            <p:grpSpPr>
              <a:xfrm>
                <a:off x="6093000" y="2362320"/>
                <a:ext cx="533160" cy="609120"/>
                <a:chOff x="6093000" y="2362320"/>
                <a:chExt cx="533160" cy="609120"/>
              </a:xfrm>
            </p:grpSpPr>
            <p:sp>
              <p:nvSpPr>
                <p:cNvPr id="596" name="AutoShape 18"/>
                <p:cNvSpPr/>
                <p:nvPr/>
              </p:nvSpPr>
              <p:spPr>
                <a:xfrm>
                  <a:off x="6093000" y="2637360"/>
                  <a:ext cx="533160" cy="334080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7" name="AutoShape 19"/>
                <p:cNvSpPr/>
                <p:nvPr/>
              </p:nvSpPr>
              <p:spPr>
                <a:xfrm>
                  <a:off x="6093000" y="2637360"/>
                  <a:ext cx="531720" cy="216720"/>
                </a:xfrm>
                <a:prstGeom prst="can">
                  <a:avLst>
                    <a:gd name="adj" fmla="val 25000"/>
                  </a:avLst>
                </a:prstGeom>
                <a:pattFill prst="openDmnd">
                  <a:fgClr>
                    <a:srgbClr val="99cc00"/>
                  </a:fgClr>
                  <a:bgClr>
                    <a:srgbClr val="ffffff"/>
                  </a:bgClr>
                </a:pattFill>
                <a:ln w="254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8" name="AutoShape 20"/>
                <p:cNvSpPr/>
                <p:nvPr/>
              </p:nvSpPr>
              <p:spPr>
                <a:xfrm>
                  <a:off x="6093000" y="2480040"/>
                  <a:ext cx="531720" cy="21672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9" name="AutoShape 21"/>
                <p:cNvSpPr/>
                <p:nvPr/>
              </p:nvSpPr>
              <p:spPr>
                <a:xfrm>
                  <a:off x="6093000" y="2362320"/>
                  <a:ext cx="533160" cy="176760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00" name="AutoShape 22"/>
              <p:cNvSpPr/>
              <p:nvPr/>
            </p:nvSpPr>
            <p:spPr>
              <a:xfrm>
                <a:off x="5788080" y="1905120"/>
                <a:ext cx="1142640" cy="1294920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000"/>
                </a:srgbClr>
              </a:solidFill>
              <a:ln w="254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1" name="Line 23"/>
            <p:cNvSpPr/>
            <p:nvPr/>
          </p:nvSpPr>
          <p:spPr>
            <a:xfrm>
              <a:off x="4797360" y="2666880"/>
              <a:ext cx="761760" cy="360"/>
            </a:xfrm>
            <a:prstGeom prst="line">
              <a:avLst/>
            </a:prstGeom>
            <a:ln w="762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Text Box 24"/>
            <p:cNvSpPr/>
            <p:nvPr/>
          </p:nvSpPr>
          <p:spPr>
            <a:xfrm>
              <a:off x="4649760" y="2971800"/>
              <a:ext cx="113688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buNone/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</a:rPr>
                <a:t>Linkage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3" name="Text Box 25"/>
            <p:cNvSpPr/>
            <p:nvPr/>
          </p:nvSpPr>
          <p:spPr>
            <a:xfrm>
              <a:off x="4645080" y="4114800"/>
              <a:ext cx="1904760" cy="173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indent="-216000">
                <a:lnSpc>
                  <a:spcPct val="100000"/>
                </a:lnSpc>
                <a:spcBef>
                  <a:spcPts val="901"/>
                </a:spcBef>
                <a:buClr>
                  <a:srgbClr val="000000"/>
                </a:buClr>
                <a:buFont typeface="Symbol" charset="2"/>
                <a:buChar char=""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</a:t>
              </a:r>
              <a:r>
                <a:rPr b="1" lang="en-US" sz="1800" spc="-1" strike="noStrike">
                  <a:solidFill>
                    <a:srgbClr val="000000"/>
                  </a:solidFill>
                  <a:latin typeface="Calibri"/>
                </a:rPr>
                <a:t>Cleaning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 data (e.g., de-duping and </a:t>
              </a:r>
              <a:r>
                <a:rPr b="1" lang="en-US" sz="1800" spc="-1" strike="noStrike">
                  <a:solidFill>
                    <a:srgbClr val="d1282e"/>
                  </a:solidFill>
                  <a:latin typeface="Calibri"/>
                </a:rPr>
                <a:t>linking records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) to form a single [virtual] database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81" dur="indefinite" restart="never" nodeType="tmRoot">
          <p:childTnLst>
            <p:seq>
              <p:cTn id="882" dur="indefinite" nodeType="mainSeq">
                <p:childTnLst>
                  <p:par>
                    <p:cTn id="883" nodeType="clickEffect" fill="hold">
                      <p:stCondLst>
                        <p:cond delay="indefinite"/>
                      </p:stCondLst>
                      <p:childTnLst>
                        <p:par>
                          <p:cTn id="8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nodeType="clickEffect" fill="hold">
                      <p:stCondLst>
                        <p:cond delay="indefinite"/>
                      </p:stCondLst>
                      <p:childTnLst>
                        <p:par>
                          <p:cTn id="88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nodeType="clickEffect" fill="hold">
                      <p:stCondLst>
                        <p:cond delay="indefinite"/>
                      </p:stCondLst>
                      <p:childTnLst>
                        <p:par>
                          <p:cTn id="89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Integration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Goal: Combine data residing in different sources and provide users with a unified view of these data for querying or analysis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Each data source has its own schema called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local schemas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(much work assumes relational schemas, but some work on XML as well)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unified schema is often called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mediated schema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or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global schema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Two different setups: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Bring the data together into a single repository (often called data warehousing)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Keep the data where it is, and send queries back and forth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A4A6CF-7DE5-4298-B8E6-254D6A5B30F3}" type="slidenum">
              <a:t>56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5" dur="indefinite" restart="never" nodeType="tmRoot">
          <p:childTnLst>
            <p:seq>
              <p:cTn id="896" dur="indefinite" nodeType="mainSeq">
                <p:childTnLst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1. Data Warehousing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7" name="Picture 2" descr="https://github.com/umddb/datascience-fall14/raw/master/lecture-notes/multimedia/etl-cleaning.png"/>
          <p:cNvPicPr/>
          <p:nvPr/>
        </p:nvPicPr>
        <p:blipFill>
          <a:blip r:embed="rId1"/>
          <a:stretch/>
        </p:blipFill>
        <p:spPr>
          <a:xfrm>
            <a:off x="2291040" y="1524240"/>
            <a:ext cx="7069680" cy="5058720"/>
          </a:xfrm>
          <a:prstGeom prst="rect">
            <a:avLst/>
          </a:prstGeom>
          <a:ln w="0">
            <a:noFill/>
          </a:ln>
        </p:spPr>
      </p:pic>
      <p:sp>
        <p:nvSpPr>
          <p:cNvPr id="608" name="Rectangle 2"/>
          <p:cNvSpPr/>
          <p:nvPr/>
        </p:nvSpPr>
        <p:spPr>
          <a:xfrm>
            <a:off x="9106920" y="3235680"/>
            <a:ext cx="35049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From </a:t>
            </a:r>
            <a:r>
              <a:rPr b="0" lang="en-US" sz="1800" spc="-1" strike="noStrike" u="sng">
                <a:solidFill>
                  <a:srgbClr val="cc9900"/>
                </a:solidFill>
                <a:uFillTx/>
                <a:latin typeface="Arial"/>
                <a:hlinkClick r:id="rId2"/>
              </a:rPr>
              <a:t>Data Cleaning: Problems and Current Approaches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D77684C-33B3-48E9-84DF-D0D062A77638}" type="slidenum">
              <a:t>57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2. In-place integration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Oval 4"/>
          <p:cNvSpPr/>
          <p:nvPr/>
        </p:nvSpPr>
        <p:spPr>
          <a:xfrm>
            <a:off x="4343400" y="2438280"/>
            <a:ext cx="3123720" cy="1447560"/>
          </a:xfrm>
          <a:prstGeom prst="ellipse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Text Box 5"/>
          <p:cNvSpPr/>
          <p:nvPr/>
        </p:nvSpPr>
        <p:spPr>
          <a:xfrm>
            <a:off x="4635000" y="2895480"/>
            <a:ext cx="2013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Mediated Schema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612" name="Group 8"/>
          <p:cNvGrpSpPr/>
          <p:nvPr/>
        </p:nvGrpSpPr>
        <p:grpSpPr>
          <a:xfrm>
            <a:off x="7169040" y="5372280"/>
            <a:ext cx="1079280" cy="990360"/>
            <a:chOff x="7169040" y="5372280"/>
            <a:chExt cx="1079280" cy="990360"/>
          </a:xfrm>
        </p:grpSpPr>
        <p:sp>
          <p:nvSpPr>
            <p:cNvPr id="613" name="Oval 6"/>
            <p:cNvSpPr/>
            <p:nvPr/>
          </p:nvSpPr>
          <p:spPr>
            <a:xfrm>
              <a:off x="7182000" y="5372280"/>
              <a:ext cx="1066320" cy="99036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Text Box 7"/>
            <p:cNvSpPr/>
            <p:nvPr/>
          </p:nvSpPr>
          <p:spPr>
            <a:xfrm>
              <a:off x="7169040" y="5600880"/>
              <a:ext cx="90216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ahoma"/>
                </a:rPr>
                <a:t>Source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15" name="Group 9"/>
          <p:cNvGrpSpPr/>
          <p:nvPr/>
        </p:nvGrpSpPr>
        <p:grpSpPr>
          <a:xfrm>
            <a:off x="1968120" y="5372280"/>
            <a:ext cx="1079280" cy="990360"/>
            <a:chOff x="1968120" y="5372280"/>
            <a:chExt cx="1079280" cy="990360"/>
          </a:xfrm>
        </p:grpSpPr>
        <p:sp>
          <p:nvSpPr>
            <p:cNvPr id="616" name="Oval 10"/>
            <p:cNvSpPr/>
            <p:nvPr/>
          </p:nvSpPr>
          <p:spPr>
            <a:xfrm>
              <a:off x="1981080" y="5372280"/>
              <a:ext cx="1066320" cy="99036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Text Box 11"/>
            <p:cNvSpPr/>
            <p:nvPr/>
          </p:nvSpPr>
          <p:spPr>
            <a:xfrm>
              <a:off x="1968120" y="5600880"/>
              <a:ext cx="90216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ahoma"/>
                </a:rPr>
                <a:t>Source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18" name="Group 12"/>
          <p:cNvGrpSpPr/>
          <p:nvPr/>
        </p:nvGrpSpPr>
        <p:grpSpPr>
          <a:xfrm>
            <a:off x="3701880" y="5372280"/>
            <a:ext cx="1079280" cy="990360"/>
            <a:chOff x="3701880" y="5372280"/>
            <a:chExt cx="1079280" cy="990360"/>
          </a:xfrm>
        </p:grpSpPr>
        <p:sp>
          <p:nvSpPr>
            <p:cNvPr id="619" name="Oval 13"/>
            <p:cNvSpPr/>
            <p:nvPr/>
          </p:nvSpPr>
          <p:spPr>
            <a:xfrm>
              <a:off x="3714840" y="5372280"/>
              <a:ext cx="1066320" cy="99036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Text Box 14"/>
            <p:cNvSpPr/>
            <p:nvPr/>
          </p:nvSpPr>
          <p:spPr>
            <a:xfrm>
              <a:off x="3701880" y="5600880"/>
              <a:ext cx="90216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ahoma"/>
                </a:rPr>
                <a:t>Source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21" name="Group 15"/>
          <p:cNvGrpSpPr/>
          <p:nvPr/>
        </p:nvGrpSpPr>
        <p:grpSpPr>
          <a:xfrm>
            <a:off x="5435280" y="5372280"/>
            <a:ext cx="1079280" cy="990360"/>
            <a:chOff x="5435280" y="5372280"/>
            <a:chExt cx="1079280" cy="990360"/>
          </a:xfrm>
        </p:grpSpPr>
        <p:sp>
          <p:nvSpPr>
            <p:cNvPr id="622" name="Oval 16"/>
            <p:cNvSpPr/>
            <p:nvPr/>
          </p:nvSpPr>
          <p:spPr>
            <a:xfrm>
              <a:off x="5448240" y="5372280"/>
              <a:ext cx="1066320" cy="99036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Text Box 17"/>
            <p:cNvSpPr/>
            <p:nvPr/>
          </p:nvSpPr>
          <p:spPr>
            <a:xfrm>
              <a:off x="5435280" y="5600880"/>
              <a:ext cx="90216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ahoma"/>
                </a:rPr>
                <a:t>Source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24" name="Group 18"/>
          <p:cNvGrpSpPr/>
          <p:nvPr/>
        </p:nvGrpSpPr>
        <p:grpSpPr>
          <a:xfrm>
            <a:off x="8902440" y="5372280"/>
            <a:ext cx="1079280" cy="990360"/>
            <a:chOff x="8902440" y="5372280"/>
            <a:chExt cx="1079280" cy="990360"/>
          </a:xfrm>
        </p:grpSpPr>
        <p:sp>
          <p:nvSpPr>
            <p:cNvPr id="625" name="Oval 19"/>
            <p:cNvSpPr/>
            <p:nvPr/>
          </p:nvSpPr>
          <p:spPr>
            <a:xfrm>
              <a:off x="8915400" y="5372280"/>
              <a:ext cx="1066320" cy="99036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Text Box 20"/>
            <p:cNvSpPr/>
            <p:nvPr/>
          </p:nvSpPr>
          <p:spPr>
            <a:xfrm>
              <a:off x="8902440" y="5600880"/>
              <a:ext cx="90216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Tahoma"/>
                </a:rPr>
                <a:t>Source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27" name="Line 21"/>
          <p:cNvSpPr/>
          <p:nvPr/>
        </p:nvSpPr>
        <p:spPr>
          <a:xfrm flipV="1">
            <a:off x="2895480" y="3809880"/>
            <a:ext cx="1828800" cy="1447920"/>
          </a:xfrm>
          <a:prstGeom prst="line">
            <a:avLst/>
          </a:prstGeom>
          <a:ln w="9525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23"/>
          <p:cNvSpPr/>
          <p:nvPr/>
        </p:nvSpPr>
        <p:spPr>
          <a:xfrm flipV="1">
            <a:off x="4343400" y="3962160"/>
            <a:ext cx="914400" cy="1295640"/>
          </a:xfrm>
          <a:prstGeom prst="line">
            <a:avLst/>
          </a:prstGeom>
          <a:ln w="9525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24"/>
          <p:cNvSpPr/>
          <p:nvPr/>
        </p:nvSpPr>
        <p:spPr>
          <a:xfrm flipV="1">
            <a:off x="6019560" y="3962160"/>
            <a:ext cx="360" cy="1295640"/>
          </a:xfrm>
          <a:prstGeom prst="line">
            <a:avLst/>
          </a:prstGeom>
          <a:ln w="9525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25"/>
          <p:cNvSpPr/>
          <p:nvPr/>
        </p:nvSpPr>
        <p:spPr>
          <a:xfrm flipH="1" flipV="1">
            <a:off x="6705360" y="3886200"/>
            <a:ext cx="990720" cy="1371600"/>
          </a:xfrm>
          <a:prstGeom prst="line">
            <a:avLst/>
          </a:prstGeom>
          <a:ln w="9525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Line 26"/>
          <p:cNvSpPr/>
          <p:nvPr/>
        </p:nvSpPr>
        <p:spPr>
          <a:xfrm flipH="1" flipV="1">
            <a:off x="7315200" y="3657600"/>
            <a:ext cx="1981080" cy="1600200"/>
          </a:xfrm>
          <a:prstGeom prst="line">
            <a:avLst/>
          </a:prstGeom>
          <a:ln w="9525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2" name="Group 30"/>
          <p:cNvGrpSpPr/>
          <p:nvPr/>
        </p:nvGrpSpPr>
        <p:grpSpPr>
          <a:xfrm>
            <a:off x="3048120" y="1828800"/>
            <a:ext cx="3252600" cy="639000"/>
            <a:chOff x="3048120" y="1828800"/>
            <a:chExt cx="3252600" cy="639000"/>
          </a:xfrm>
        </p:grpSpPr>
        <p:sp>
          <p:nvSpPr>
            <p:cNvPr id="633" name="Text Box 28"/>
            <p:cNvSpPr/>
            <p:nvPr/>
          </p:nvSpPr>
          <p:spPr>
            <a:xfrm>
              <a:off x="3048120" y="1828800"/>
              <a:ext cx="3252600" cy="63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3600" spc="-1" strike="noStrike">
                  <a:solidFill>
                    <a:srgbClr val="000000"/>
                  </a:solidFill>
                  <a:latin typeface="Tahoma"/>
                </a:rPr>
                <a:t>Query </a:t>
              </a:r>
              <a:r>
                <a:rPr b="0" i="1" lang="en-US" sz="3600" spc="-1" strike="noStrike">
                  <a:solidFill>
                    <a:srgbClr val="000000"/>
                  </a:solidFill>
                  <a:latin typeface="Tahoma"/>
                </a:rPr>
                <a:t>Q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634" name="Line 29"/>
            <p:cNvSpPr/>
            <p:nvPr/>
          </p:nvSpPr>
          <p:spPr>
            <a:xfrm>
              <a:off x="4876560" y="2286000"/>
              <a:ext cx="381240" cy="152280"/>
            </a:xfrm>
            <a:prstGeom prst="line">
              <a:avLst/>
            </a:prstGeom>
            <a:ln w="3810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5" name="Group 36"/>
          <p:cNvGrpSpPr/>
          <p:nvPr/>
        </p:nvGrpSpPr>
        <p:grpSpPr>
          <a:xfrm>
            <a:off x="1824480" y="5105520"/>
            <a:ext cx="7215840" cy="364680"/>
            <a:chOff x="1824480" y="5105520"/>
            <a:chExt cx="7215840" cy="364680"/>
          </a:xfrm>
        </p:grpSpPr>
        <p:sp>
          <p:nvSpPr>
            <p:cNvPr id="636" name="Text Box 31"/>
            <p:cNvSpPr/>
            <p:nvPr/>
          </p:nvSpPr>
          <p:spPr>
            <a:xfrm>
              <a:off x="1824480" y="5105520"/>
              <a:ext cx="4341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0000"/>
                  </a:solidFill>
                  <a:latin typeface="Tahoma"/>
                </a:rPr>
                <a:t>Q</a:t>
              </a:r>
              <a:r>
                <a:rPr b="0" lang="en-US" sz="1800" spc="-1" strike="noStrike">
                  <a:solidFill>
                    <a:srgbClr val="ff0000"/>
                  </a:solidFill>
                  <a:latin typeface="Times New Roman"/>
                </a:rPr>
                <a:t>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37" name="Text Box 32"/>
            <p:cNvSpPr/>
            <p:nvPr/>
          </p:nvSpPr>
          <p:spPr>
            <a:xfrm>
              <a:off x="3520080" y="5105520"/>
              <a:ext cx="4341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0000"/>
                  </a:solidFill>
                  <a:latin typeface="Tahoma"/>
                </a:rPr>
                <a:t>Q</a:t>
              </a:r>
              <a:r>
                <a:rPr b="0" lang="en-US" sz="1800" spc="-1" strike="noStrike">
                  <a:solidFill>
                    <a:srgbClr val="ff0000"/>
                  </a:solidFill>
                  <a:latin typeface="Times New Roman"/>
                </a:rPr>
                <a:t>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38" name="Text Box 33"/>
            <p:cNvSpPr/>
            <p:nvPr/>
          </p:nvSpPr>
          <p:spPr>
            <a:xfrm>
              <a:off x="5215320" y="5105520"/>
              <a:ext cx="4341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0000"/>
                  </a:solidFill>
                  <a:latin typeface="Tahoma"/>
                </a:rPr>
                <a:t>Q</a:t>
              </a:r>
              <a:r>
                <a:rPr b="0" lang="en-US" sz="1800" spc="-1" strike="noStrike">
                  <a:solidFill>
                    <a:srgbClr val="ff0000"/>
                  </a:solidFill>
                  <a:latin typeface="Times New Roman"/>
                </a:rPr>
                <a:t>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39" name="Text Box 34"/>
            <p:cNvSpPr/>
            <p:nvPr/>
          </p:nvSpPr>
          <p:spPr>
            <a:xfrm>
              <a:off x="6910920" y="5105520"/>
              <a:ext cx="4341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0000"/>
                  </a:solidFill>
                  <a:latin typeface="Tahoma"/>
                </a:rPr>
                <a:t>Q</a:t>
              </a:r>
              <a:r>
                <a:rPr b="0" lang="en-US" sz="1800" spc="-1" strike="noStrike">
                  <a:solidFill>
                    <a:srgbClr val="ff0000"/>
                  </a:solidFill>
                  <a:latin typeface="Times New Roman"/>
                </a:rPr>
                <a:t>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40" name="Text Box 35"/>
            <p:cNvSpPr/>
            <p:nvPr/>
          </p:nvSpPr>
          <p:spPr>
            <a:xfrm>
              <a:off x="8606160" y="5105520"/>
              <a:ext cx="43416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0000"/>
                  </a:solidFill>
                  <a:latin typeface="Tahoma"/>
                </a:rPr>
                <a:t>Q</a:t>
              </a:r>
              <a:r>
                <a:rPr b="0" lang="en-US" sz="1800" spc="-1" strike="noStrike">
                  <a:solidFill>
                    <a:srgbClr val="ff0000"/>
                  </a:solidFill>
                  <a:latin typeface="Times New Roman"/>
                </a:rPr>
                <a:t>’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7" dur="indefinite" restart="never" nodeType="tmRoot">
          <p:childTnLst>
            <p:seq>
              <p:cTn id="918" dur="indefinite" nodeType="mainSeq">
                <p:childTnLst>
                  <p:par>
                    <p:cTn id="919" nodeType="clickEffect" fill="hold">
                      <p:stCondLst>
                        <p:cond delay="indefinite"/>
                      </p:stCondLst>
                      <p:childTnLst>
                        <p:par>
                          <p:cTn id="92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21" nodeType="clickEffect" fill="hold" presetClass="entr" presetID="2" presetSubtype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3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4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nodeType="clickEffect" fill="hold">
                      <p:stCondLst>
                        <p:cond delay="indefinite"/>
                      </p:stCondLst>
                      <p:childTnLst>
                        <p:par>
                          <p:cTn id="92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2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9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Integration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Two different setups: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Bring the data together into a single repository (often called data warehousing)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Relatively easier problem - only need one-way-mappings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Query performance predictable and under your control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Keep the data where it is, and send queries back and forth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Need two-way mappings -- a query on the mediated schema needs to be translated into queries over data source schemas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Not as efficient and clean as data warehousing, but a better fit for dynamic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Or when data warehousing is not feasible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4ED398-5057-4516-A821-B7F6F1F213FF}" type="slidenum">
              <a:t>59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0" dur="indefinite" restart="never" nodeType="tmRoot">
          <p:childTnLst>
            <p:seq>
              <p:cTn id="931" dur="indefinite" nodeType="mainSeq">
                <p:childTnLst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6" fill="hold">
                      <p:stCondLst>
                        <p:cond delay="indefinite"/>
                      </p:stCondLst>
                      <p:childTnLst>
                        <p:par>
                          <p:cTn id="937" fill="hold">
                            <p:stCondLst>
                              <p:cond delay="0"/>
                            </p:stCondLst>
                            <p:childTnLst>
                              <p:par>
                                <p:cTn id="9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4" fill="hold">
                      <p:stCondLst>
                        <p:cond delay="indefinite"/>
                      </p:stCondLst>
                      <p:childTnLst>
                        <p:par>
                          <p:cTn id="945" fill="hold">
                            <p:stCondLst>
                              <p:cond delay="0"/>
                            </p:stCondLst>
                            <p:childTnLst>
                              <p:par>
                                <p:cTn id="9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Complete Case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Delete all tuples with any missing values at all, so you are left only with observations with all variables observed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Default behavior for libraries for analysis (e.g., regression)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We’ll talk about this much more during the Stats/ML lectures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This is the simplest way to handle missing data. In some cases, will work fine; in others,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?????????????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Loss of sample will lead to variance larger than reflected by the size of your data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May bias your sample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Rounded Rectangle 3"/>
          <p:cNvSpPr/>
          <p:nvPr/>
        </p:nvSpPr>
        <p:spPr>
          <a:xfrm>
            <a:off x="1981080" y="2469960"/>
            <a:ext cx="7997040" cy="9594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Clean out rows with nil values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df = df.dropna()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6" name="Picture 6" descr=""/>
          <p:cNvPicPr/>
          <p:nvPr/>
        </p:nvPicPr>
        <p:blipFill>
          <a:blip r:embed="rId1"/>
          <a:stretch/>
        </p:blipFill>
        <p:spPr>
          <a:xfrm>
            <a:off x="9986040" y="5327280"/>
            <a:ext cx="1567080" cy="1559520"/>
          </a:xfrm>
          <a:prstGeom prst="rect">
            <a:avLst/>
          </a:prstGeom>
          <a:ln w="0">
            <a:noFill/>
          </a:ln>
        </p:spPr>
      </p:pic>
      <p:sp>
        <p:nvSpPr>
          <p:cNvPr id="187" name="TextBox 7"/>
          <p:cNvSpPr/>
          <p:nvPr/>
        </p:nvSpPr>
        <p:spPr>
          <a:xfrm>
            <a:off x="-504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[JA]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51348E-1931-4235-B59E-5C31C626D04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Integration: Key Challenges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7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extraction, reconciliation, and cleaning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Get the data from each source in a structured form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Often need to use wrappers to extract data from web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May need to define a schema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Schema alignment and mapping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Decide on the best mediated schema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Figure out mappings and matchings between the local schemas and the global schema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Answer queries over the global schema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the second scenario, need to figure out how to map a query on global schema onto queries over local schemas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Also need to decide which sources contain relevant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Limitations in mechanisms for accessing sources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Many sources have limits on how you can access them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Limits on the number of queries you can issues (say 100 per min)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Limits on the types of queries (e.g., must enter a zipcode to get information from a web source)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9B8559-DF80-4A3B-8C3E-7FEAD279F472}" type="slidenum">
              <a:t>60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4" dur="indefinite" restart="never" nodeType="tmRoot">
          <p:childTnLst>
            <p:seq>
              <p:cTn id="955" dur="indefinite" nodeType="mainSeq">
                <p:childTnLst>
                  <p:par>
                    <p:cTn id="956" fill="hold">
                      <p:stCondLst>
                        <p:cond delay="indefinite"/>
                      </p:stCondLst>
                      <p:childTnLst>
                        <p:par>
                          <p:cTn id="957" fill="hold">
                            <p:stCondLst>
                              <p:cond delay="0"/>
                            </p:stCondLst>
                            <p:childTnLst>
                              <p:par>
                                <p:cTn id="9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6" fill="hold">
                      <p:stCondLst>
                        <p:cond delay="indefinite"/>
                      </p:stCondLst>
                      <p:childTnLst>
                        <p:par>
                          <p:cTn id="967" fill="hold">
                            <p:stCondLst>
                              <p:cond delay="0"/>
                            </p:stCondLst>
                            <p:childTnLst>
                              <p:par>
                                <p:cTn id="9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2" fill="hold">
                      <p:stCondLst>
                        <p:cond delay="indefinite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800" spc="-60" strike="noStrike" cap="all">
                <a:solidFill>
                  <a:srgbClr val="d1282e"/>
                </a:solidFill>
                <a:latin typeface="Arial Black"/>
              </a:rPr>
              <a:t>Schema Matching or Alignment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Goal: Identify corresponding elements in two schemas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 a first step toward constructing a global schema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Schema heterogeneity is a key roadblock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Different data sources speak their own schema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47" name="Group 10"/>
          <p:cNvGrpSpPr/>
          <p:nvPr/>
        </p:nvGrpSpPr>
        <p:grpSpPr>
          <a:xfrm>
            <a:off x="1701720" y="3513600"/>
            <a:ext cx="8305200" cy="3124080"/>
            <a:chOff x="1701720" y="3513600"/>
            <a:chExt cx="8305200" cy="3124080"/>
          </a:xfrm>
        </p:grpSpPr>
        <p:pic>
          <p:nvPicPr>
            <p:cNvPr id="648" name="Picture 11" descr=""/>
            <p:cNvPicPr/>
            <p:nvPr/>
          </p:nvPicPr>
          <p:blipFill>
            <a:blip r:embed="rId1"/>
            <a:stretch/>
          </p:blipFill>
          <p:spPr>
            <a:xfrm>
              <a:off x="2768400" y="5418720"/>
              <a:ext cx="428400" cy="456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9" name="Cloud"/>
            <p:cNvSpPr/>
            <p:nvPr/>
          </p:nvSpPr>
          <p:spPr>
            <a:xfrm>
              <a:off x="2968200" y="4933080"/>
              <a:ext cx="5714640" cy="38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/>
            </a:ln>
            <a:effectLst>
              <a:outerShdw algn="ctr" blurRad="63360" dir="2700000" dist="107423" rotWithShape="0">
                <a:srgbClr val="000000">
                  <a:alpha val="7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AutoShape 6"/>
            <p:cNvSpPr/>
            <p:nvPr/>
          </p:nvSpPr>
          <p:spPr>
            <a:xfrm>
              <a:off x="2749320" y="6028200"/>
              <a:ext cx="456840" cy="22824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AutoShape 7"/>
            <p:cNvSpPr/>
            <p:nvPr/>
          </p:nvSpPr>
          <p:spPr>
            <a:xfrm>
              <a:off x="7064280" y="5599800"/>
              <a:ext cx="380520" cy="22824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AutoShape 8"/>
            <p:cNvSpPr/>
            <p:nvPr/>
          </p:nvSpPr>
          <p:spPr>
            <a:xfrm>
              <a:off x="2920680" y="4428000"/>
              <a:ext cx="990360" cy="30456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Line 9"/>
            <p:cNvSpPr/>
            <p:nvPr/>
          </p:nvSpPr>
          <p:spPr>
            <a:xfrm flipV="1">
              <a:off x="2968200" y="5875560"/>
              <a:ext cx="360" cy="3049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Oval 10"/>
            <p:cNvSpPr/>
            <p:nvPr/>
          </p:nvSpPr>
          <p:spPr>
            <a:xfrm>
              <a:off x="4978080" y="5628240"/>
              <a:ext cx="1218960" cy="30456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5" name="Picture 11" descr=""/>
            <p:cNvPicPr/>
            <p:nvPr/>
          </p:nvPicPr>
          <p:blipFill>
            <a:blip r:embed="rId2"/>
            <a:stretch/>
          </p:blipFill>
          <p:spPr>
            <a:xfrm>
              <a:off x="8483400" y="4047120"/>
              <a:ext cx="914040" cy="610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6" name="Freeform 12"/>
            <p:cNvSpPr/>
            <p:nvPr/>
          </p:nvSpPr>
          <p:spPr>
            <a:xfrm>
              <a:off x="2920680" y="4974120"/>
              <a:ext cx="2387160" cy="672840"/>
            </a:xfrm>
            <a:custGeom>
              <a:avLst/>
              <a:gdLst/>
              <a:ahLst/>
              <a:rect l="l" t="t" r="r" b="b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Line 13"/>
            <p:cNvSpPr/>
            <p:nvPr/>
          </p:nvSpPr>
          <p:spPr>
            <a:xfrm>
              <a:off x="3377880" y="4351680"/>
              <a:ext cx="36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Freeform 14"/>
            <p:cNvSpPr/>
            <p:nvPr/>
          </p:nvSpPr>
          <p:spPr>
            <a:xfrm>
              <a:off x="3352680" y="4075560"/>
              <a:ext cx="2311200" cy="1638000"/>
            </a:xfrm>
            <a:custGeom>
              <a:avLst/>
              <a:gdLst/>
              <a:ahLst/>
              <a:rect l="l" t="t" r="r" b="b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Freeform 15"/>
            <p:cNvSpPr/>
            <p:nvPr/>
          </p:nvSpPr>
          <p:spPr>
            <a:xfrm>
              <a:off x="5730480" y="4199400"/>
              <a:ext cx="2676240" cy="1485720"/>
            </a:xfrm>
            <a:custGeom>
              <a:avLst/>
              <a:gdLst/>
              <a:ahLst/>
              <a:rect l="l" t="t" r="r" b="b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Text Box 16"/>
            <p:cNvSpPr/>
            <p:nvPr/>
          </p:nvSpPr>
          <p:spPr>
            <a:xfrm>
              <a:off x="5209200" y="5647320"/>
              <a:ext cx="775440" cy="2728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Arial"/>
                </a:rPr>
                <a:t>Mediator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61" name="Text Box 17"/>
            <p:cNvSpPr/>
            <p:nvPr/>
          </p:nvSpPr>
          <p:spPr>
            <a:xfrm>
              <a:off x="8876880" y="4656600"/>
              <a:ext cx="885240" cy="2728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Arial"/>
                </a:rPr>
                <a:t>Consumer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62" name="Text Box 18"/>
            <p:cNvSpPr/>
            <p:nvPr/>
          </p:nvSpPr>
          <p:spPr>
            <a:xfrm>
              <a:off x="6849360" y="5829840"/>
              <a:ext cx="1031400" cy="2728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Arial"/>
                </a:rPr>
                <a:t>Data Source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63" name="Freeform 19"/>
            <p:cNvSpPr/>
            <p:nvPr/>
          </p:nvSpPr>
          <p:spPr>
            <a:xfrm>
              <a:off x="5892480" y="5101200"/>
              <a:ext cx="1472760" cy="622080"/>
            </a:xfrm>
            <a:custGeom>
              <a:avLst/>
              <a:gdLst/>
              <a:ahLst/>
              <a:rect l="l" t="t" r="r" b="b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tailEnd len="med" type="stealth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Text Box 20"/>
            <p:cNvSpPr/>
            <p:nvPr/>
          </p:nvSpPr>
          <p:spPr>
            <a:xfrm>
              <a:off x="2901600" y="4475880"/>
              <a:ext cx="1103040" cy="2728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Arial"/>
                </a:rPr>
                <a:t>Data Source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65" name="Text Box 21"/>
            <p:cNvSpPr/>
            <p:nvPr/>
          </p:nvSpPr>
          <p:spPr>
            <a:xfrm>
              <a:off x="1933200" y="5753520"/>
              <a:ext cx="1031400" cy="2728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Arial"/>
                </a:rPr>
                <a:t>Data Source</a:t>
              </a:r>
              <a:endParaRPr b="0" lang="en-US" sz="1200" spc="-1" strike="noStrike">
                <a:latin typeface="Arial"/>
              </a:endParaRPr>
            </a:p>
          </p:txBody>
        </p:sp>
        <p:grpSp>
          <p:nvGrpSpPr>
            <p:cNvPr id="666" name="Group 22"/>
            <p:cNvGrpSpPr/>
            <p:nvPr/>
          </p:nvGrpSpPr>
          <p:grpSpPr>
            <a:xfrm>
              <a:off x="1701720" y="3513600"/>
              <a:ext cx="8305200" cy="3124080"/>
              <a:chOff x="1701720" y="3513600"/>
              <a:chExt cx="8305200" cy="3124080"/>
            </a:xfrm>
          </p:grpSpPr>
          <p:sp>
            <p:nvSpPr>
              <p:cNvPr id="667" name="AutoShape 23"/>
              <p:cNvSpPr/>
              <p:nvPr/>
            </p:nvSpPr>
            <p:spPr>
              <a:xfrm>
                <a:off x="8178480" y="5342400"/>
                <a:ext cx="1828440" cy="456840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omic Sans MS"/>
                  </a:rPr>
                  <a:t>Hotel, Gaststätte</a:t>
                </a:r>
                <a:endParaRPr b="0" lang="en-US" sz="12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omic Sans MS"/>
                  </a:rPr>
                  <a:t>Brauerei, Kathedrale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668" name="AutoShape 24"/>
              <p:cNvSpPr/>
              <p:nvPr/>
            </p:nvSpPr>
            <p:spPr>
              <a:xfrm>
                <a:off x="3301920" y="6180840"/>
                <a:ext cx="1752120" cy="456840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omic Sans MS"/>
                  </a:rPr>
                  <a:t>Lodges, Restaurants</a:t>
                </a:r>
                <a:endParaRPr b="0" lang="en-US" sz="12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omic Sans MS"/>
                  </a:rPr>
                  <a:t>Beaches, Volcanoes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669" name="AutoShape 25"/>
              <p:cNvSpPr/>
              <p:nvPr/>
            </p:nvSpPr>
            <p:spPr>
              <a:xfrm>
                <a:off x="1701720" y="3513600"/>
                <a:ext cx="1752120" cy="685440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omic Sans MS"/>
                  </a:rPr>
                  <a:t>Hotel, Restaurant,</a:t>
                </a:r>
                <a:endParaRPr b="0" lang="en-US" sz="12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Comic Sans MS"/>
                  </a:rPr>
                  <a:t>AdventureSports, HistoricalSites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grpSp>
          <p:nvGrpSpPr>
            <p:cNvPr id="670" name="Group 26"/>
            <p:cNvGrpSpPr/>
            <p:nvPr/>
          </p:nvGrpSpPr>
          <p:grpSpPr>
            <a:xfrm>
              <a:off x="2577960" y="3856680"/>
              <a:ext cx="6514560" cy="2552040"/>
              <a:chOff x="2577960" y="3856680"/>
              <a:chExt cx="6514560" cy="2552040"/>
            </a:xfrm>
          </p:grpSpPr>
          <p:sp>
            <p:nvSpPr>
              <p:cNvPr id="671" name="AutoShape 27"/>
              <p:cNvSpPr/>
              <p:nvPr/>
            </p:nvSpPr>
            <p:spPr>
              <a:xfrm flipV="1">
                <a:off x="5054400" y="5799600"/>
                <a:ext cx="4038120" cy="609120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len="med" type="stealth" w="med"/>
                <a:tailEnd len="med" type="stealth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" name="AutoShape 28"/>
              <p:cNvSpPr/>
              <p:nvPr/>
            </p:nvSpPr>
            <p:spPr>
              <a:xfrm flipH="1" rot="5400000">
                <a:off x="5530320" y="1780200"/>
                <a:ext cx="1485720" cy="5638320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len="med" type="stealth" w="med"/>
                <a:tailEnd len="med" type="stealth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3" name="AutoShape 29"/>
              <p:cNvSpPr/>
              <p:nvPr/>
            </p:nvSpPr>
            <p:spPr>
              <a:xfrm flipH="1" rot="5400000">
                <a:off x="2387520" y="4390560"/>
                <a:ext cx="1980720" cy="1599840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len="med" type="stealth" w="med"/>
                <a:tailEnd len="med" type="stealth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74" name="Rounded Rectangle 2"/>
          <p:cNvSpPr/>
          <p:nvPr/>
        </p:nvSpPr>
        <p:spPr>
          <a:xfrm>
            <a:off x="3328200" y="194400"/>
            <a:ext cx="5130360" cy="685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Flashbacks to Project 1 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69A346-D5EE-4833-9312-7035096261CB}" type="slidenum">
              <a:t>61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2800" spc="-60" strike="noStrike" cap="all">
                <a:solidFill>
                  <a:srgbClr val="d1282e"/>
                </a:solidFill>
                <a:latin typeface="Arial Black"/>
              </a:rPr>
              <a:t>Schema Matching or Alignment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AutoShape 4"/>
          <p:cNvSpPr/>
          <p:nvPr/>
        </p:nvSpPr>
        <p:spPr>
          <a:xfrm>
            <a:off x="5715000" y="1677240"/>
            <a:ext cx="3885840" cy="434304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AutoShape 5"/>
          <p:cNvSpPr/>
          <p:nvPr/>
        </p:nvSpPr>
        <p:spPr>
          <a:xfrm>
            <a:off x="2819520" y="2820240"/>
            <a:ext cx="2133360" cy="213336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Text Box 6"/>
          <p:cNvSpPr/>
          <p:nvPr/>
        </p:nvSpPr>
        <p:spPr>
          <a:xfrm>
            <a:off x="2971800" y="2972880"/>
            <a:ext cx="1828440" cy="176364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BooksAndMusic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Title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Author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Publisher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ItemID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ItemType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SuggestedPrice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Categories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Keywords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79" name="Text Box 7"/>
          <p:cNvSpPr/>
          <p:nvPr/>
        </p:nvSpPr>
        <p:spPr>
          <a:xfrm>
            <a:off x="5867280" y="1905840"/>
            <a:ext cx="1549080" cy="121608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Comic Sans MS"/>
              </a:rPr>
              <a:t>      </a:t>
            </a: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Books</a:t>
            </a:r>
            <a:r>
              <a:rPr b="1" lang="en-US" sz="1200" spc="-1" strike="noStrike" u="sng">
                <a:solidFill>
                  <a:srgbClr val="000000"/>
                </a:solidFill>
                <a:uFillTx/>
                <a:latin typeface="Comic Sans MS"/>
              </a:rPr>
              <a:t>      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Title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ISBN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Price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DiscountPrice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Edition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0" name="Text Box 8"/>
          <p:cNvSpPr/>
          <p:nvPr/>
        </p:nvSpPr>
        <p:spPr>
          <a:xfrm>
            <a:off x="5934240" y="4660200"/>
            <a:ext cx="1685520" cy="121608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Comic Sans MS"/>
              </a:rPr>
              <a:t>      </a:t>
            </a: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CDs   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Album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ASIN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Price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DiscountPrice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Studio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1" name="Text Box 9"/>
          <p:cNvSpPr/>
          <p:nvPr/>
        </p:nvSpPr>
        <p:spPr>
          <a:xfrm>
            <a:off x="7691400" y="3115440"/>
            <a:ext cx="1757160" cy="66852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BookCategories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ISBN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Category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2" name="Text Box 10"/>
          <p:cNvSpPr/>
          <p:nvPr/>
        </p:nvSpPr>
        <p:spPr>
          <a:xfrm>
            <a:off x="7707240" y="4039560"/>
            <a:ext cx="1757160" cy="66852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CDCategories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ASIN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Category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3" name="Text Box 11"/>
          <p:cNvSpPr/>
          <p:nvPr/>
        </p:nvSpPr>
        <p:spPr>
          <a:xfrm>
            <a:off x="7829640" y="5030280"/>
            <a:ext cx="1618920" cy="85104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Artists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ASIN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ArtistName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GroupName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4" name="Text Box 12"/>
          <p:cNvSpPr/>
          <p:nvPr/>
        </p:nvSpPr>
        <p:spPr>
          <a:xfrm>
            <a:off x="7913520" y="1950480"/>
            <a:ext cx="1549080" cy="851040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Comic Sans MS"/>
              </a:rPr>
              <a:t>Authors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ISBN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FirstName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omic Sans MS"/>
              </a:rPr>
              <a:t>LastName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685" name="Group 13"/>
          <p:cNvGrpSpPr/>
          <p:nvPr/>
        </p:nvGrpSpPr>
        <p:grpSpPr>
          <a:xfrm>
            <a:off x="3504960" y="2286720"/>
            <a:ext cx="4496040" cy="3352680"/>
            <a:chOff x="3504960" y="2286720"/>
            <a:chExt cx="4496040" cy="3352680"/>
          </a:xfrm>
        </p:grpSpPr>
        <p:sp>
          <p:nvSpPr>
            <p:cNvPr id="686" name="Line 14"/>
            <p:cNvSpPr/>
            <p:nvPr/>
          </p:nvSpPr>
          <p:spPr>
            <a:xfrm flipV="1">
              <a:off x="3504960" y="2286720"/>
              <a:ext cx="2451240" cy="106668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Line 15"/>
            <p:cNvSpPr/>
            <p:nvPr/>
          </p:nvSpPr>
          <p:spPr>
            <a:xfrm>
              <a:off x="3809880" y="3734640"/>
              <a:ext cx="2209680" cy="190476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Line 16"/>
            <p:cNvSpPr/>
            <p:nvPr/>
          </p:nvSpPr>
          <p:spPr>
            <a:xfrm flipV="1">
              <a:off x="3657600" y="2743920"/>
              <a:ext cx="4343400" cy="762120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9" name="Text Box 17"/>
          <p:cNvSpPr/>
          <p:nvPr/>
        </p:nvSpPr>
        <p:spPr>
          <a:xfrm>
            <a:off x="3195720" y="5030280"/>
            <a:ext cx="1757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33399"/>
                </a:solidFill>
                <a:latin typeface="Comic Sans MS"/>
              </a:rPr>
              <a:t>Inventory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33399"/>
                </a:solidFill>
                <a:latin typeface="Comic Sans MS"/>
              </a:rPr>
              <a:t>Database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0" name="Text Box 18"/>
          <p:cNvSpPr/>
          <p:nvPr/>
        </p:nvSpPr>
        <p:spPr>
          <a:xfrm>
            <a:off x="6548400" y="6020640"/>
            <a:ext cx="251892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33399"/>
                </a:solidFill>
                <a:latin typeface="Comic Sans MS"/>
              </a:rPr>
              <a:t>Inventory Database B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691" name="Group 19"/>
          <p:cNvGrpSpPr/>
          <p:nvPr/>
        </p:nvGrpSpPr>
        <p:grpSpPr>
          <a:xfrm>
            <a:off x="4800600" y="2667600"/>
            <a:ext cx="1143000" cy="2133720"/>
            <a:chOff x="4800600" y="2667600"/>
            <a:chExt cx="1143000" cy="2133720"/>
          </a:xfrm>
        </p:grpSpPr>
        <p:sp>
          <p:nvSpPr>
            <p:cNvPr id="692" name="Line 20"/>
            <p:cNvSpPr/>
            <p:nvPr/>
          </p:nvSpPr>
          <p:spPr>
            <a:xfrm flipV="1">
              <a:off x="4800600" y="2667600"/>
              <a:ext cx="1066680" cy="1219320"/>
            </a:xfrm>
            <a:prstGeom prst="line">
              <a:avLst/>
            </a:prstGeom>
            <a:ln w="3175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Line 21"/>
            <p:cNvSpPr/>
            <p:nvPr/>
          </p:nvSpPr>
          <p:spPr>
            <a:xfrm>
              <a:off x="4800600" y="3886920"/>
              <a:ext cx="1143000" cy="914400"/>
            </a:xfrm>
            <a:prstGeom prst="line">
              <a:avLst/>
            </a:prstGeom>
            <a:ln w="31750">
              <a:solidFill>
                <a:srgbClr val="ff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2" dur="indefinite" restart="never" nodeType="tmRoot">
          <p:childTnLst>
            <p:seq>
              <p:cTn id="993" dur="indefinite" nodeType="mainSeq">
                <p:childTnLst>
                  <p:par>
                    <p:cTn id="994" nodeType="clickEffect" fill="hold">
                      <p:stCondLst>
                        <p:cond delay="indefinite"/>
                      </p:stCondLst>
                      <p:childTnLst>
                        <p:par>
                          <p:cTn id="99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9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98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9" dur="1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nodeType="clickEffect" fill="hold">
                      <p:stCondLst>
                        <p:cond delay="indefinite"/>
                      </p:stCondLst>
                      <p:childTnLst>
                        <p:par>
                          <p:cTn id="100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04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summary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integration continues to be a very active area in research and increasingly industry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Solutions still somewhat ad hoc and manual, although tools beginning to emerge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Need to minimize the time needed to integrate a new data source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Crucial opportunities may be lost otherwise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take weeks to do it properly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Dealing with changes to the data sources a major headache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Especially for data sources not under your control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67008D-23AE-4724-90F3-0CC612E3441B}" type="slidenum">
              <a:t>63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05" dur="indefinite" restart="never" nodeType="tmRoot">
          <p:childTnLst>
            <p:seq>
              <p:cTn id="1006" dur="indefinite" nodeType="mainSeq">
                <p:childTnLst>
                  <p:par>
                    <p:cTn id="1007" fill="hold">
                      <p:stCondLst>
                        <p:cond delay="indefinite"/>
                      </p:stCondLst>
                      <p:childTnLst>
                        <p:par>
                          <p:cTn id="1008" fill="hold">
                            <p:stCondLst>
                              <p:cond delay="0"/>
                            </p:stCondLst>
                            <p:childTnLst>
                              <p:par>
                                <p:cTn id="10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1" fill="hold">
                      <p:stCondLst>
                        <p:cond delay="indefinite"/>
                      </p:stCondLst>
                      <p:childTnLst>
                        <p:par>
                          <p:cTn id="1012" fill="hold">
                            <p:stCondLst>
                              <p:cond delay="0"/>
                            </p:stCondLst>
                            <p:childTnLst>
                              <p:par>
                                <p:cTn id="10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Outline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Integration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d1282e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d1282e"/>
                </a:solidFill>
                <a:latin typeface="Arial"/>
              </a:rPr>
              <a:t>Data Quality Issues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Cleaning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Entity Resolution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524B24-5EA7-4DE3-AC63-551B9277730A}" type="slidenum">
              <a:t>64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quality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Different sources are developed separately, and maintained by different people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Issue 1: Mapping information across sources (schema mapping/transformation)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Naming conflicts: same name used for different objects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Structural conflicts: different representations across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will cover this later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Issue 2: Entity Resolution: Matching entities across sources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Issue 3: Data quality issues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Contradicting information, Mismatched information, etc.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Rectangle 5"/>
          <p:cNvSpPr/>
          <p:nvPr/>
        </p:nvSpPr>
        <p:spPr>
          <a:xfrm>
            <a:off x="5240880" y="6488640"/>
            <a:ext cx="7206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From </a:t>
            </a:r>
            <a:r>
              <a:rPr b="0" lang="en-US" sz="1800" spc="-1" strike="noStrike" u="sng">
                <a:solidFill>
                  <a:srgbClr val="cc9900"/>
                </a:solidFill>
                <a:uFillTx/>
                <a:latin typeface="Arial"/>
                <a:hlinkClick r:id="rId1"/>
              </a:rPr>
              <a:t>Data Cleaning: Problems and Current Approaches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10EA382-E448-4542-B058-D6922DAA7C72}" type="slidenum">
              <a:t>65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A taxonomy of data quality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Picture 2" descr="https://github.com/umddb/datascience-fall14/raw/master/lecture-notes/multimedia/cleaning-sources.png"/>
          <p:cNvPicPr/>
          <p:nvPr/>
        </p:nvPicPr>
        <p:blipFill>
          <a:blip r:embed="rId1"/>
          <a:stretch/>
        </p:blipFill>
        <p:spPr>
          <a:xfrm>
            <a:off x="1402200" y="1524240"/>
            <a:ext cx="9387360" cy="4619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E40517-8EC6-4E75-BDD9-F36FBC2E3E85}" type="slidenum">
              <a:t>66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Single-source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Depends largely on the source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Databases can enforce constraints, whereas data extracted from files or spreadsheets, or scraped from webpages is much more messy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Types of problems: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Ill-formatted data, especially from webpages or files or spreadsheets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Missing or illegal values, Misspellings, Use of wrong fields, Extraction issues (not easy to separate out different fields)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Duplicated records, Contradicting Information, Referential Integrity Violations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Unclear default values (e.g., data entry software needs something)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Evolving schemas or classification schemes (for categorical attributes)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227402-183C-440A-B8C1-9677F412AD39}" type="slidenum">
              <a:t>67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9" dur="indefinite" restart="never" nodeType="tmRoot">
          <p:childTnLst>
            <p:seq>
              <p:cTn id="1030" dur="indefinite" nodeType="mainSeq">
                <p:childTnLst>
                  <p:par>
                    <p:cTn id="1031" fill="hold">
                      <p:stCondLst>
                        <p:cond delay="indefinite"/>
                      </p:stCondLst>
                      <p:childTnLst>
                        <p:par>
                          <p:cTn id="1032" fill="hold">
                            <p:stCondLst>
                              <p:cond delay="0"/>
                            </p:stCondLst>
                            <p:childTnLst>
                              <p:par>
                                <p:cTn id="10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5" fill="hold">
                      <p:stCondLst>
                        <p:cond delay="indefinite"/>
                      </p:stCondLst>
                      <p:childTnLst>
                        <p:par>
                          <p:cTn id="1036" fill="hold">
                            <p:stCondLst>
                              <p:cond delay="0"/>
                            </p:stCondLst>
                            <p:childTnLst>
                              <p:par>
                                <p:cTn id="10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9" fill="hold">
                      <p:stCondLst>
                        <p:cond delay="indefinite"/>
                      </p:stCondLst>
                      <p:childTnLst>
                        <p:par>
                          <p:cTn id="1040" fill="hold">
                            <p:stCondLst>
                              <p:cond delay="0"/>
                            </p:stCondLst>
                            <p:childTnLst>
                              <p:par>
                                <p:cTn id="10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quality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6" name="Picture 2" descr="https://github.com/umddb/datascience-fall14/raw/master/lecture-notes/multimedia/cleaning-table-2.png"/>
          <p:cNvPicPr/>
          <p:nvPr/>
        </p:nvPicPr>
        <p:blipFill>
          <a:blip r:embed="rId1"/>
          <a:stretch/>
        </p:blipFill>
        <p:spPr>
          <a:xfrm>
            <a:off x="914760" y="1834200"/>
            <a:ext cx="10362240" cy="4233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168EF2-BAA0-406E-B975-CACD6378F7EA}" type="slidenum">
              <a:t>68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Multi-source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Different sources are developed separately, and maintained by different people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Issue 1: Mapping information across sources (schema mapping/transformation)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Naming conflicts: same name used for different objects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Structural conflicts: different representations across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will cover this later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Issue 2: Entity Resolution: Matching entities across sources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Issue 3: Data quality issues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Contradicting information, Mismatched information, etc.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AC660F-1824-452A-B578-6FB3AECB6B3D}" type="slidenum">
              <a:t>69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5" dur="indefinite" restart="never" nodeType="tmRoot">
          <p:childTnLst>
            <p:seq>
              <p:cTn id="1056" dur="indefinite" nodeType="mainSeq">
                <p:childTnLst>
                  <p:par>
                    <p:cTn id="1057" fill="hold">
                      <p:stCondLst>
                        <p:cond delay="indefinite"/>
                      </p:stCondLst>
                      <p:childTnLst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1" fill="hold">
                      <p:stCondLst>
                        <p:cond delay="indefinite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5" fill="hold">
                      <p:stCondLst>
                        <p:cond delay="indefinite"/>
                      </p:stCondLst>
                      <p:childTnLst>
                        <p:par>
                          <p:cTn id="1076" fill="hold">
                            <p:stCondLst>
                              <p:cond delay="0"/>
                            </p:stCondLst>
                            <p:childTnLst>
                              <p:par>
                                <p:cTn id="10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101595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Recall: Samples, Population, &amp; Models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Quick aside (remember back to Jon Snow &amp; cholera ..)!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We want to build: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Statistical models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– given some statistical assumptions, what can we say about the generation of sample data (and, hopefully, generalize to population)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Often want to use these statistical models as, or to build,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predictive models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– use statistics to predict some unknown event (e.g., in the future)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Spoiler: missing data can influence these models,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and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models can be used to “fill in” aka impute missing data (more later)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31C7D1-2562-4AD9-BBCC-0A0225E9061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Outline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Integration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Quality Issues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5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Cleaning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5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Outlier Detection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5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Constraint-based Cleaning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50000"/>
              </a:lnSpc>
              <a:spcBef>
                <a:spcPts val="479"/>
              </a:spcBef>
              <a:buClr>
                <a:srgbClr val="d1282e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Entity Resolution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B58C24-454B-451F-9E68-A79543D11E13}" type="slidenum">
              <a:t>70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Univariate outliers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set of values can be characterized by metrics such as center (e.g., mean), dispersion (e.g., standard deviation), and skew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Can be used to identify outliers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Must watch out for "masking": one extreme outlier may alter the metrics sufficiently to mask other outliers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Should use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robust statistics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considers effect of corrupted data values on distributions (recall median vs mean, …)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Robust center metrics: median, k% trimmed mean (discard lowest and highest k% values)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Robust dispersion: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Median Absolute Deviation (MAD): median distance of all the values from the median value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reasonable approach to find outliers: any data points 1.4826x MAD away from median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above assumes that data follows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normal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distribution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May need to eyeball the data (e.g., plot a histogram) to decide if this is true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1D2157-E0AC-4084-B5A6-6CFA19E9F11D}" type="slidenum">
              <a:t>71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81" dur="indefinite" restart="never" nodeType="tmRoot">
          <p:childTnLst>
            <p:seq>
              <p:cTn id="1082" dur="indefinite" nodeType="mainSeq">
                <p:childTnLst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7" fill="hold">
                      <p:stCondLst>
                        <p:cond delay="indefinite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3" fill="hold">
                      <p:stCondLst>
                        <p:cond delay="indefinite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Univariate outliers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 u="sng">
                <a:solidFill>
                  <a:srgbClr val="cc9900"/>
                </a:solidFill>
                <a:uFillTx/>
                <a:latin typeface="Arial"/>
                <a:hlinkClick r:id="rId1"/>
              </a:rPr>
              <a:t>Wikipedia Article on Outliers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lists several other normality-based tests for outliers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If data appears to be not normally distributed: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Distance-based methods: look for data points that do not have many neighbors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Density-based methods: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Define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density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to be average distance to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nearest neighbors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Relative density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= density of node/average density of its neighbors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Use relative density to decide if a node is an outlier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Most of these techniques start breaking down as the dimensionality of the data increases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Curse of dimensionality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project data into lower-dimensional space and look for outliers there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Not as straightforward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F3000A-CE3F-4A1B-B883-158396E17E9D}" type="slidenum">
              <a:t>72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1" dur="indefinite" restart="never" nodeType="tmRoot">
          <p:childTnLst>
            <p:seq>
              <p:cTn id="1112" dur="indefinite" nodeType="mainSeq">
                <p:childTnLst>
                  <p:par>
                    <p:cTn id="1113" fill="hold">
                      <p:stCondLst>
                        <p:cond delay="indefinite"/>
                      </p:stCondLst>
                      <p:childTnLst>
                        <p:par>
                          <p:cTn id="1114" fill="hold">
                            <p:stCondLst>
                              <p:cond delay="0"/>
                            </p:stCondLst>
                            <p:childTnLst>
                              <p:par>
                                <p:cTn id="1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7" fill="hold">
                      <p:stCondLst>
                        <p:cond delay="indefinite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1" fill="hold">
                      <p:stCondLst>
                        <p:cond delay="indefinite"/>
                      </p:stCondLst>
                      <p:childTnLst>
                        <p:par>
                          <p:cTn id="1132" fill="hold">
                            <p:stCondLst>
                              <p:cond delay="0"/>
                            </p:stCondLst>
                            <p:childTnLst>
                              <p:par>
                                <p:cTn id="1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Multivariate outliers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Analogous to above, one set of techniques based on assuming data follows a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multi-variate normal distribution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Defined by a mean, μ, and a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covariance matrix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Σ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Mahalanobis Depth of a point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: Square root of (x - μ)'Σ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rial"/>
              </a:rPr>
              <a:t>-1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(x - μ)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Measures how far the point x is from the multivariate normal distribution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Look for points that are too far away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Mean/Covariance are not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robust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-- they are sensitive to outliers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Iterative approach: remove points with high Mahalanobis distance, recompute the mean and covariance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Several other general approaches discussed in the reference above (by Hellerstein)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 clear guidelines here -- need to try different techniques based on the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BF18C0-BE6F-46C3-AA9C-4697E0F15DAC}" type="slidenum">
              <a:t>73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41" dur="indefinite" restart="never" nodeType="tmRoot">
          <p:childTnLst>
            <p:seq>
              <p:cTn id="1142" dur="indefinite" nodeType="mainSeq">
                <p:childTnLst>
                  <p:par>
                    <p:cTn id="1143" fill="hold">
                      <p:stCondLst>
                        <p:cond delay="indefinite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5" fill="hold">
                      <p:stCondLst>
                        <p:cond delay="indefinite"/>
                      </p:stCondLst>
                      <p:childTnLst>
                        <p:par>
                          <p:cTn id="1156" fill="hold">
                            <p:stCondLst>
                              <p:cond delay="0"/>
                            </p:stCondLst>
                            <p:childTnLst>
                              <p:par>
                                <p:cTn id="1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1981080" y="152640"/>
            <a:ext cx="7142400" cy="826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outliers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Picture 2" descr="https://github.com/umddb/datascience-fall14/raw/master/lecture-notes/multimedia/outliers-1.png"/>
          <p:cNvPicPr/>
          <p:nvPr/>
        </p:nvPicPr>
        <p:blipFill>
          <a:blip r:embed="rId1"/>
          <a:stretch/>
        </p:blipFill>
        <p:spPr>
          <a:xfrm>
            <a:off x="2630880" y="1515960"/>
            <a:ext cx="6705360" cy="5341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DED6A2-B14E-4608-998E-8ADC9D43036A}" type="slidenum">
              <a:t>74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1981080" y="152640"/>
            <a:ext cx="7142400" cy="707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outliers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0" name="Picture 2" descr=""/>
          <p:cNvPicPr/>
          <p:nvPr/>
        </p:nvPicPr>
        <p:blipFill>
          <a:blip r:embed="rId1"/>
          <a:stretch/>
        </p:blipFill>
        <p:spPr>
          <a:xfrm>
            <a:off x="3106800" y="1346040"/>
            <a:ext cx="5498640" cy="5511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284906-C2A2-453B-A826-D0CF03CB90B7}" type="slidenum">
              <a:t>75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Other outliers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Timeseries outliers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Often the data is in the form of a timeseries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use the historical values/patterns in the data to flag outliers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Rich literature on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forecasting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 timeseries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Frequency-based outliers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 item is considered a "heavy hitter" if it is much more frequent than other items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relational tables, can be found using a simple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groupby-count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Often the volume of data may be too much (e.g., internet routers)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Approximation techniques often used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be discussed sometime later in the class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Things generally not as straightforward with other types of data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Outlier detection continues to be a major research area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E2E8E3-7F81-4C34-B6F5-C1E15BC3B796}" type="slidenum">
              <a:t>76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5" dur="indefinite" restart="never" nodeType="tmRoot">
          <p:childTnLst>
            <p:seq>
              <p:cTn id="1166" dur="indefinite" nodeType="mainSeq">
                <p:childTnLst>
                  <p:par>
                    <p:cTn id="1167" fill="hold">
                      <p:stCondLst>
                        <p:cond delay="indefinite"/>
                      </p:stCondLst>
                      <p:childTnLst>
                        <p:par>
                          <p:cTn id="1168" fill="hold">
                            <p:stCondLst>
                              <p:cond delay="0"/>
                            </p:stCondLst>
                            <p:childTnLst>
                              <p:par>
                                <p:cTn id="1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3" fill="hold">
                      <p:stCondLst>
                        <p:cond delay="indefinite"/>
                      </p:stCondLst>
                      <p:childTnLst>
                        <p:par>
                          <p:cTn id="1184" fill="hold">
                            <p:stCondLst>
                              <p:cond delay="0"/>
                            </p:stCondLst>
                            <p:childTnLst>
                              <p:par>
                                <p:cTn id="1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7" fill="hold">
                      <p:stCondLst>
                        <p:cond delay="indefinite"/>
                      </p:stCondLst>
                      <p:childTnLst>
                        <p:par>
                          <p:cTn id="1188" fill="hold">
                            <p:stCondLst>
                              <p:cond delay="0"/>
                            </p:stCondLst>
                            <p:childTnLst>
                              <p:par>
                                <p:cTn id="1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1" fill="hold">
                      <p:stCondLst>
                        <p:cond delay="indefinite"/>
                      </p:stCondLst>
                      <p:childTnLst>
                        <p:par>
                          <p:cTn id="1192" fill="hold">
                            <p:stCondLst>
                              <p:cond delay="0"/>
                            </p:stCondLst>
                            <p:childTnLst>
                              <p:par>
                                <p:cTn id="1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5" fill="hold">
                      <p:stCondLst>
                        <p:cond delay="indefinite"/>
                      </p:stCondLst>
                      <p:childTnLst>
                        <p:par>
                          <p:cTn id="1196" fill="hold">
                            <p:stCondLst>
                              <p:cond delay="0"/>
                            </p:stCondLst>
                            <p:childTnLst>
                              <p:par>
                                <p:cTn id="1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3" fill="hold">
                      <p:stCondLst>
                        <p:cond delay="indefinite"/>
                      </p:stCondLst>
                      <p:childTnLst>
                        <p:par>
                          <p:cTn id="1204" fill="hold">
                            <p:stCondLst>
                              <p:cond delay="0"/>
                            </p:stCondLst>
                            <p:childTnLst>
                              <p:par>
                                <p:cTn id="1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7" fill="hold">
                      <p:stCondLst>
                        <p:cond delay="indefinite"/>
                      </p:stCondLst>
                      <p:childTnLst>
                        <p:par>
                          <p:cTn id="1208" fill="hold">
                            <p:stCondLst>
                              <p:cond delay="0"/>
                            </p:stCondLst>
                            <p:childTnLst>
                              <p:par>
                                <p:cTn id="1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Wrap-up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Data wrangling/cleaning are a key component of data science pipeline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Still largely ad hoc although much tooling in recent years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Specifically, we covered: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Schema mapping and matching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Outliers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Next up: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Constraint-based Cleaning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Entity Resolution/Record Linkage/Data Matching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F0BB68-9D36-4E48-AFDF-142077771453}" type="slidenum">
              <a:t>77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1" dur="indefinite" restart="never" nodeType="tmRoot">
          <p:childTnLst>
            <p:seq>
              <p:cTn id="1212" dur="indefinite" nodeType="mainSeq">
                <p:childTnLst>
                  <p:par>
                    <p:cTn id="1213" fill="hold">
                      <p:stCondLst>
                        <p:cond delay="indefinite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7" fill="hold">
                      <p:stCondLst>
                        <p:cond delay="indefinite"/>
                      </p:stCondLst>
                      <p:childTnLst>
                        <p:par>
                          <p:cTn id="1218" fill="hold">
                            <p:stCondLst>
                              <p:cond delay="0"/>
                            </p:stCondLst>
                            <p:childTnLst>
                              <p:par>
                                <p:cTn id="1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1" fill="hold">
                      <p:stCondLst>
                        <p:cond delay="indefinite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5" fill="hold">
                      <p:stCondLst>
                        <p:cond delay="indefinite"/>
                      </p:stCondLst>
                      <p:childTnLst>
                        <p:par>
                          <p:cTn id="1226" fill="hold">
                            <p:stCondLst>
                              <p:cond delay="0"/>
                            </p:stCondLst>
                            <p:childTnLst>
                              <p:par>
                                <p:cTn id="1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3" fill="hold">
                      <p:stCondLst>
                        <p:cond delay="indefinite"/>
                      </p:stCondLst>
                      <p:childTnLst>
                        <p:par>
                          <p:cTn id="1234" fill="hold">
                            <p:stCondLst>
                              <p:cond delay="0"/>
                            </p:stCondLst>
                            <p:childTnLst>
                              <p:par>
                                <p:cTn id="1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7" fill="hold">
                      <p:stCondLst>
                        <p:cond delay="indefinite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1" fill="hold">
                      <p:stCondLst>
                        <p:cond delay="indefinite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Cleaning: Outlier Resolution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3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From: </a:t>
            </a:r>
            <a:r>
              <a:rPr b="1" lang="en-US" sz="2000" spc="-1" strike="noStrike" u="sng">
                <a:solidFill>
                  <a:srgbClr val="cc9900"/>
                </a:solidFill>
                <a:uFillTx/>
                <a:latin typeface="Arial"/>
                <a:hlinkClick r:id="rId1"/>
              </a:rPr>
              <a:t>Entity Resolution Tutorial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Identify different manifestations of the same real world object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Also called: identity reconciliation, record linkage, deduplication, fuzzy matching, Object consolidation, Coreference resolution, and several others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Motivating examples: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?????????????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Postal addresses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Entity recognition in NLP/Information Extraction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Identifying companies in financial records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Comparison shopping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Author disambiguation in citation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Connecting up accounts on online networks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Crime/Fraud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Census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...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509441-42DD-4C22-9416-5DB97D152DD9}" type="slidenum">
              <a:t>78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45" dur="indefinite" restart="never" nodeType="tmRoot">
          <p:childTnLst>
            <p:seq>
              <p:cTn id="1246" dur="indefinite" nodeType="mainSeq">
                <p:childTnLst>
                  <p:par>
                    <p:cTn id="1247" fill="hold">
                      <p:stCondLst>
                        <p:cond delay="indefinite"/>
                      </p:stCondLst>
                      <p:childTnLst>
                        <p:par>
                          <p:cTn id="1248" fill="hold">
                            <p:stCondLst>
                              <p:cond delay="0"/>
                            </p:stCondLst>
                            <p:childTnLst>
                              <p:par>
                                <p:cTn id="1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1" fill="hold">
                      <p:stCondLst>
                        <p:cond delay="indefinite"/>
                      </p:stCondLst>
                      <p:childTnLst>
                        <p:par>
                          <p:cTn id="1252" fill="hold">
                            <p:stCondLst>
                              <p:cond delay="0"/>
                            </p:stCondLst>
                            <p:childTnLst>
                              <p:par>
                                <p:cTn id="1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5" fill="hold">
                      <p:stCondLst>
                        <p:cond delay="indefinite"/>
                      </p:stCondLst>
                      <p:childTnLst>
                        <p:par>
                          <p:cTn id="1256" fill="hold">
                            <p:stCondLst>
                              <p:cond delay="0"/>
                            </p:stCondLst>
                            <p:childTnLst>
                              <p:par>
                                <p:cTn id="1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9" fill="hold">
                      <p:stCondLst>
                        <p:cond delay="indefinite"/>
                      </p:stCondLst>
                      <p:childTnLst>
                        <p:par>
                          <p:cTn id="1260" fill="hold">
                            <p:stCondLst>
                              <p:cond delay="0"/>
                            </p:stCondLst>
                            <p:childTnLst>
                              <p:par>
                                <p:cTn id="1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3" fill="hold">
                      <p:stCondLst>
                        <p:cond delay="indefinite"/>
                      </p:stCondLst>
                      <p:childTnLst>
                        <p:par>
                          <p:cTn id="1264" fill="hold">
                            <p:stCondLst>
                              <p:cond delay="0"/>
                            </p:stCondLst>
                            <p:childTnLst>
                              <p:par>
                                <p:cTn id="1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7" fill="hold">
                      <p:stCondLst>
                        <p:cond delay="indefinite"/>
                      </p:stCondLst>
                      <p:childTnLst>
                        <p:par>
                          <p:cTn id="1268" fill="hold">
                            <p:stCondLst>
                              <p:cond delay="0"/>
                            </p:stCondLst>
                            <p:childTnLst>
                              <p:par>
                                <p:cTn id="1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1" fill="hold">
                      <p:stCondLst>
                        <p:cond delay="indefinite"/>
                      </p:stCondLst>
                      <p:childTnLst>
                        <p:par>
                          <p:cTn id="1272" fill="hold">
                            <p:stCondLst>
                              <p:cond delay="0"/>
                            </p:stCondLst>
                            <p:childTnLst>
                              <p:par>
                                <p:cTn id="1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5" fill="hold">
                      <p:stCondLst>
                        <p:cond delay="indefinite"/>
                      </p:stCondLst>
                      <p:childTnLst>
                        <p:par>
                          <p:cTn id="1276" fill="hold">
                            <p:stCondLst>
                              <p:cond delay="0"/>
                            </p:stCondLst>
                            <p:childTnLst>
                              <p:par>
                                <p:cTn id="1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9" fill="hold">
                      <p:stCondLst>
                        <p:cond delay="indefinite"/>
                      </p:stCondLst>
                      <p:childTnLst>
                        <p:par>
                          <p:cTn id="1280" fill="hold">
                            <p:stCondLst>
                              <p:cond delay="0"/>
                            </p:stCondLst>
                            <p:childTnLst>
                              <p:par>
                                <p:cTn id="1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3" fill="hold">
                      <p:stCondLst>
                        <p:cond delay="indefinite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7" fill="hold">
                      <p:stCondLst>
                        <p:cond delay="indefinite"/>
                      </p:stCondLst>
                      <p:childTnLst>
                        <p:par>
                          <p:cTn id="1288" fill="hold">
                            <p:stCondLst>
                              <p:cond delay="0"/>
                            </p:stCondLst>
                            <p:childTnLst>
                              <p:par>
                                <p:cTn id="1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1" fill="hold">
                      <p:stCondLst>
                        <p:cond delay="indefinite"/>
                      </p:stCondLst>
                      <p:childTnLst>
                        <p:par>
                          <p:cTn id="1292" fill="hold">
                            <p:stCondLst>
                              <p:cond delay="0"/>
                            </p:stCondLst>
                            <p:childTnLst>
                              <p:par>
                                <p:cTn id="1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5" fill="hold">
                      <p:stCondLst>
                        <p:cond delay="indefinite"/>
                      </p:stCondLst>
                      <p:childTnLst>
                        <p:par>
                          <p:cTn id="1296" fill="hold">
                            <p:stCondLst>
                              <p:cond delay="0"/>
                            </p:stCondLst>
                            <p:childTnLst>
                              <p:par>
                                <p:cTn id="1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Data Cleaning: Outlier Resolution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Important to correctly identify references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Often actions taken based on extracted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Cleaning up data by entity resolution can show structure that may not be apparent before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Challenges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Such data is naturally ambiguous (e.g., names, postal addresses)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Abbreviations/data truncation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entry errors, Missing values, Data formatting issues complicate the problem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Heterogeneous data from many diverse sources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 magic bullet here !!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Approaches fairly domain-specific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Be prepared to do a fair amount of manual work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CE5A3D-E07C-48D7-BE19-17B65C9553EE}" type="slidenum">
              <a:t>79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9" dur="indefinite" restart="never" nodeType="tmRoot">
          <p:childTnLst>
            <p:seq>
              <p:cTn id="1300" dur="indefinite" nodeType="mainSeq">
                <p:childTnLst>
                  <p:par>
                    <p:cTn id="1301" fill="hold">
                      <p:stCondLst>
                        <p:cond delay="indefinite"/>
                      </p:stCondLst>
                      <p:childTnLst>
                        <p:par>
                          <p:cTn id="1302" fill="hold">
                            <p:stCondLst>
                              <p:cond delay="0"/>
                            </p:stCondLst>
                            <p:childTnLst>
                              <p:par>
                                <p:cTn id="1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9" fill="hold">
                      <p:stCondLst>
                        <p:cond delay="indefinite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1" fill="hold">
                      <p:stCondLst>
                        <p:cond delay="indefinite"/>
                      </p:stCondLst>
                      <p:childTnLst>
                        <p:par>
                          <p:cTn id="1322" fill="hold">
                            <p:stCondLst>
                              <p:cond delay="0"/>
                            </p:stCondLst>
                            <p:childTnLst>
                              <p:par>
                                <p:cTn id="1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2"/>
          <p:cNvGrpSpPr/>
          <p:nvPr/>
        </p:nvGrpSpPr>
        <p:grpSpPr>
          <a:xfrm>
            <a:off x="4427280" y="4219560"/>
            <a:ext cx="3287880" cy="640080"/>
            <a:chOff x="4427280" y="4219560"/>
            <a:chExt cx="3287880" cy="640080"/>
          </a:xfrm>
        </p:grpSpPr>
        <p:sp>
          <p:nvSpPr>
            <p:cNvPr id="191" name="Rectangle 2"/>
            <p:cNvSpPr/>
            <p:nvPr/>
          </p:nvSpPr>
          <p:spPr>
            <a:xfrm>
              <a:off x="4427280" y="4219560"/>
              <a:ext cx="4532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3200" spc="-1" strike="noStrike">
                  <a:solidFill>
                    <a:srgbClr val="000000"/>
                  </a:solidFill>
                  <a:latin typeface="Arial"/>
                </a:rPr>
                <a:t>Y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2" name="Rectangle 3"/>
            <p:cNvSpPr/>
            <p:nvPr/>
          </p:nvSpPr>
          <p:spPr>
            <a:xfrm>
              <a:off x="6419880" y="4219560"/>
              <a:ext cx="45324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3200" spc="-1" strike="noStrike">
                  <a:solidFill>
                    <a:srgbClr val="000000"/>
                  </a:solidFill>
                  <a:latin typeface="Arial"/>
                </a:rPr>
                <a:t>X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3" name="Rectangle 4"/>
            <p:cNvSpPr/>
            <p:nvPr/>
          </p:nvSpPr>
          <p:spPr>
            <a:xfrm>
              <a:off x="4664880" y="4435560"/>
              <a:ext cx="259560" cy="42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2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94" name="Rectangle 5"/>
            <p:cNvSpPr/>
            <p:nvPr/>
          </p:nvSpPr>
          <p:spPr>
            <a:xfrm>
              <a:off x="6722280" y="4435560"/>
              <a:ext cx="259560" cy="42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2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95" name="Rectangle 6"/>
            <p:cNvSpPr/>
            <p:nvPr/>
          </p:nvSpPr>
          <p:spPr>
            <a:xfrm>
              <a:off x="7455600" y="4435560"/>
              <a:ext cx="259560" cy="42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i="1" lang="en-US" sz="2200" spc="-1" strike="noStrike">
                  <a:solidFill>
                    <a:srgbClr val="000000"/>
                  </a:solidFill>
                  <a:latin typeface="Arial"/>
                </a:rPr>
                <a:t>i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196" name="Rectangle 7"/>
            <p:cNvSpPr/>
            <p:nvPr/>
          </p:nvSpPr>
          <p:spPr>
            <a:xfrm>
              <a:off x="4853160" y="4219560"/>
              <a:ext cx="50328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000000"/>
                  </a:solidFill>
                  <a:latin typeface="Symbol"/>
                </a:rPr>
                <a:t>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7" name="Rectangle 8"/>
            <p:cNvSpPr/>
            <p:nvPr/>
          </p:nvSpPr>
          <p:spPr>
            <a:xfrm>
              <a:off x="5738760" y="4219560"/>
              <a:ext cx="4179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000000"/>
                  </a:solidFill>
                  <a:latin typeface="Symbol"/>
                </a:rPr>
                <a:t>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8" name="Rectangle 9"/>
            <p:cNvSpPr/>
            <p:nvPr/>
          </p:nvSpPr>
          <p:spPr>
            <a:xfrm>
              <a:off x="6932520" y="4219560"/>
              <a:ext cx="4179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000000"/>
                  </a:solidFill>
                  <a:latin typeface="Symbol"/>
                </a:rPr>
                <a:t>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99" name="Rectangle 10"/>
            <p:cNvSpPr/>
            <p:nvPr/>
          </p:nvSpPr>
          <p:spPr>
            <a:xfrm>
              <a:off x="5219280" y="4219560"/>
              <a:ext cx="40572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000000"/>
                  </a:solidFill>
                  <a:latin typeface="Symbol"/>
                </a:rPr>
                <a:t>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0" name="Rectangle 11"/>
            <p:cNvSpPr/>
            <p:nvPr/>
          </p:nvSpPr>
          <p:spPr>
            <a:xfrm>
              <a:off x="6042960" y="4219560"/>
              <a:ext cx="40572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000000"/>
                  </a:solidFill>
                  <a:latin typeface="Symbol"/>
                </a:rPr>
                <a:t>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1" name="Rectangle 12"/>
            <p:cNvSpPr/>
            <p:nvPr/>
          </p:nvSpPr>
          <p:spPr>
            <a:xfrm>
              <a:off x="7254720" y="4219560"/>
              <a:ext cx="3585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000000"/>
                  </a:solidFill>
                  <a:latin typeface="Symbol"/>
                </a:rPr>
                <a:t>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202" name="Rectangle 13"/>
            <p:cNvSpPr/>
            <p:nvPr/>
          </p:nvSpPr>
          <p:spPr>
            <a:xfrm>
              <a:off x="5457240" y="4435560"/>
              <a:ext cx="337320" cy="42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200" spc="-1" strike="noStrike">
                  <a:solidFill>
                    <a:srgbClr val="000000"/>
                  </a:solidFill>
                  <a:latin typeface="Arial"/>
                </a:rPr>
                <a:t>0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203" name="Rectangle 14"/>
            <p:cNvSpPr/>
            <p:nvPr/>
          </p:nvSpPr>
          <p:spPr>
            <a:xfrm>
              <a:off x="6263640" y="4435560"/>
              <a:ext cx="337320" cy="42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360" rIns="90360" tIns="44280" bIns="4428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200" spc="-1" strike="noStrike">
                  <a:solidFill>
                    <a:srgbClr val="000000"/>
                  </a:solidFill>
                  <a:latin typeface="Arial"/>
                </a:rPr>
                <a:t>1</a:t>
              </a:r>
              <a:endParaRPr b="0" lang="en-US" sz="2200" spc="-1" strike="noStrike">
                <a:latin typeface="Arial"/>
              </a:endParaRPr>
            </a:p>
          </p:txBody>
        </p:sp>
      </p:grp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Linear regression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Assumption: relationship between variables is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linear: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(We’ll relax linearity, study in more depth later.)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6" name="Group 3"/>
          <p:cNvGrpSpPr/>
          <p:nvPr/>
        </p:nvGrpSpPr>
        <p:grpSpPr>
          <a:xfrm>
            <a:off x="2005200" y="4705200"/>
            <a:ext cx="2824560" cy="1546560"/>
            <a:chOff x="2005200" y="4705200"/>
            <a:chExt cx="2824560" cy="1546560"/>
          </a:xfrm>
        </p:grpSpPr>
        <p:sp>
          <p:nvSpPr>
            <p:cNvPr id="207" name="Rectangle 17"/>
            <p:cNvSpPr/>
            <p:nvPr/>
          </p:nvSpPr>
          <p:spPr>
            <a:xfrm>
              <a:off x="2005200" y="5065560"/>
              <a:ext cx="2824560" cy="118620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360" rIns="90360" tIns="44280" bIns="44280" anchor="t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Dependent Variable</a:t>
              </a:r>
              <a:br/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(e.g., </a:t>
              </a:r>
              <a:r>
                <a:rPr b="1" lang="en-US" sz="2400" spc="-1" strike="noStrike">
                  <a:solidFill>
                    <a:srgbClr val="d1282e"/>
                  </a:solidFill>
                  <a:latin typeface="Arial"/>
                </a:rPr>
                <a:t>????????</a:t>
              </a: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8" name="Line 22"/>
            <p:cNvSpPr/>
            <p:nvPr/>
          </p:nvSpPr>
          <p:spPr>
            <a:xfrm flipV="1">
              <a:off x="4058280" y="4705200"/>
              <a:ext cx="568800" cy="393840"/>
            </a:xfrm>
            <a:prstGeom prst="line">
              <a:avLst/>
            </a:prstGeom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09" name="Group 7"/>
          <p:cNvGrpSpPr/>
          <p:nvPr/>
        </p:nvGrpSpPr>
        <p:grpSpPr>
          <a:xfrm>
            <a:off x="6705720" y="4781520"/>
            <a:ext cx="3733560" cy="1144440"/>
            <a:chOff x="6705720" y="4781520"/>
            <a:chExt cx="3733560" cy="1144440"/>
          </a:xfrm>
        </p:grpSpPr>
        <p:sp>
          <p:nvSpPr>
            <p:cNvPr id="210" name="Rectangle 18"/>
            <p:cNvSpPr/>
            <p:nvPr/>
          </p:nvSpPr>
          <p:spPr>
            <a:xfrm>
              <a:off x="6705720" y="5105520"/>
              <a:ext cx="3733560" cy="82044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360" rIns="90360" tIns="44280" bIns="44280" anchor="t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Independent Variable(s) </a:t>
              </a:r>
              <a:br/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(e.g., </a:t>
              </a:r>
              <a:r>
                <a:rPr b="1" lang="en-US" sz="2400" spc="-1" strike="noStrike">
                  <a:solidFill>
                    <a:srgbClr val="d1282e"/>
                  </a:solidFill>
                  <a:latin typeface="Arial"/>
                </a:rPr>
                <a:t>?????????</a:t>
              </a: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1" name="Line 23"/>
            <p:cNvSpPr/>
            <p:nvPr/>
          </p:nvSpPr>
          <p:spPr>
            <a:xfrm flipH="1" flipV="1">
              <a:off x="6851520" y="4781520"/>
              <a:ext cx="317520" cy="393480"/>
            </a:xfrm>
            <a:prstGeom prst="line">
              <a:avLst/>
            </a:prstGeom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12" name="Group 4"/>
          <p:cNvGrpSpPr/>
          <p:nvPr/>
        </p:nvGrpSpPr>
        <p:grpSpPr>
          <a:xfrm>
            <a:off x="3125880" y="3094200"/>
            <a:ext cx="2206440" cy="1153800"/>
            <a:chOff x="3125880" y="3094200"/>
            <a:chExt cx="2206440" cy="1153800"/>
          </a:xfrm>
        </p:grpSpPr>
        <p:sp>
          <p:nvSpPr>
            <p:cNvPr id="213" name="Rectangle 20"/>
            <p:cNvSpPr/>
            <p:nvPr/>
          </p:nvSpPr>
          <p:spPr>
            <a:xfrm>
              <a:off x="3125880" y="3094200"/>
              <a:ext cx="2206440" cy="82044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360" rIns="90360" tIns="44280" bIns="44280" anchor="t">
              <a:spAutoFit/>
            </a:bodyPr>
            <a:p>
              <a:pPr algn="ctr"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Population </a:t>
              </a:r>
              <a:br/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Y-Intercept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4" name="Line 24"/>
            <p:cNvSpPr/>
            <p:nvPr/>
          </p:nvSpPr>
          <p:spPr>
            <a:xfrm>
              <a:off x="5035320" y="3879720"/>
              <a:ext cx="292320" cy="368280"/>
            </a:xfrm>
            <a:prstGeom prst="line">
              <a:avLst/>
            </a:prstGeom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15" name="Group 5"/>
          <p:cNvGrpSpPr/>
          <p:nvPr/>
        </p:nvGrpSpPr>
        <p:grpSpPr>
          <a:xfrm>
            <a:off x="5897520" y="3094200"/>
            <a:ext cx="1796760" cy="1153800"/>
            <a:chOff x="5897520" y="3094200"/>
            <a:chExt cx="1796760" cy="1153800"/>
          </a:xfrm>
        </p:grpSpPr>
        <p:sp>
          <p:nvSpPr>
            <p:cNvPr id="216" name="Rectangle 19"/>
            <p:cNvSpPr/>
            <p:nvPr/>
          </p:nvSpPr>
          <p:spPr>
            <a:xfrm>
              <a:off x="5897520" y="3094200"/>
              <a:ext cx="1796760" cy="82044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360" rIns="90360" tIns="44280" bIns="44280" anchor="t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Population Slope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17" name="Line 25"/>
            <p:cNvSpPr/>
            <p:nvPr/>
          </p:nvSpPr>
          <p:spPr>
            <a:xfrm flipH="1">
              <a:off x="6318000" y="3879720"/>
              <a:ext cx="88920" cy="368280"/>
            </a:xfrm>
            <a:prstGeom prst="line">
              <a:avLst/>
            </a:prstGeom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18" name="Group 6"/>
          <p:cNvGrpSpPr/>
          <p:nvPr/>
        </p:nvGrpSpPr>
        <p:grpSpPr>
          <a:xfrm>
            <a:off x="7537320" y="3094200"/>
            <a:ext cx="2057040" cy="1230120"/>
            <a:chOff x="7537320" y="3094200"/>
            <a:chExt cx="2057040" cy="1230120"/>
          </a:xfrm>
        </p:grpSpPr>
        <p:sp>
          <p:nvSpPr>
            <p:cNvPr id="219" name="Rectangle 21"/>
            <p:cNvSpPr/>
            <p:nvPr/>
          </p:nvSpPr>
          <p:spPr>
            <a:xfrm>
              <a:off x="8002440" y="3094200"/>
              <a:ext cx="1591920" cy="82044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360" rIns="90360" tIns="44280" bIns="44280" anchor="t">
              <a:spAutoFit/>
            </a:bodyPr>
            <a:p>
              <a:pPr>
                <a:lnSpc>
                  <a:spcPct val="100000"/>
                </a:lnSpc>
                <a:spcBef>
                  <a:spcPts val="1199"/>
                </a:spcBef>
                <a:buNone/>
              </a:pPr>
              <a:r>
                <a:rPr b="1" lang="en-US" sz="2400" spc="-1" strike="noStrike">
                  <a:solidFill>
                    <a:srgbClr val="000000"/>
                  </a:solidFill>
                  <a:latin typeface="Arial"/>
                </a:rPr>
                <a:t>Random Error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20" name="Line 26"/>
            <p:cNvSpPr/>
            <p:nvPr/>
          </p:nvSpPr>
          <p:spPr>
            <a:xfrm flipH="1">
              <a:off x="7537320" y="3879720"/>
              <a:ext cx="546120" cy="444600"/>
            </a:xfrm>
            <a:prstGeom prst="line">
              <a:avLst/>
            </a:prstGeom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sp>
        <p:nvSpPr>
          <p:cNvPr id="221" name="TextBox 28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D18A00-C382-44A0-B663-C8A880B21B9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Three Slightly Different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Setup: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world: there are entities (people, addresses, businesses)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have a large collection of noisy, ambiguous "references" to those entities (also called "mentions")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Somewhat different techniques, but a lot of similarities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Deduplication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Cluster records/mentions that correspond to the same entity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Choose/construct a cluster representative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is in itself a non-trivial task (e.g., averaging may work for numerical attributes, but what about string attributes?)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Picture 2" descr="https://github.com/umddb/datascience-fall14/raw/master/lecture-notes/multimedia/er-1.png"/>
          <p:cNvPicPr/>
          <p:nvPr/>
        </p:nvPicPr>
        <p:blipFill>
          <a:blip r:embed="rId1"/>
          <a:stretch/>
        </p:blipFill>
        <p:spPr>
          <a:xfrm>
            <a:off x="4362480" y="5397480"/>
            <a:ext cx="2857320" cy="1456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5A13302-476F-4109-A855-5E737DF2F7F8}" type="slidenum">
              <a:t>80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9" dur="indefinite" restart="never" nodeType="tmRoot">
          <p:childTnLst>
            <p:seq>
              <p:cTn id="1330" dur="indefinite" nodeType="mainSeq">
                <p:childTnLst>
                  <p:par>
                    <p:cTn id="1331" fill="hold">
                      <p:stCondLst>
                        <p:cond delay="indefinite"/>
                      </p:stCondLst>
                      <p:childTnLst>
                        <p:par>
                          <p:cTn id="1332" fill="hold">
                            <p:stCondLst>
                              <p:cond delay="0"/>
                            </p:stCondLst>
                            <p:childTnLst>
                              <p:par>
                                <p:cTn id="1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5" fill="hold">
                      <p:stCondLst>
                        <p:cond delay="indefinite"/>
                      </p:stCondLst>
                      <p:childTnLst>
                        <p:par>
                          <p:cTn id="1336" fill="hold">
                            <p:stCondLst>
                              <p:cond delay="0"/>
                            </p:stCondLst>
                            <p:childTnLst>
                              <p:par>
                                <p:cTn id="1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9" fill="hold">
                      <p:stCondLst>
                        <p:cond delay="indefinite"/>
                      </p:stCondLst>
                      <p:childTnLst>
                        <p:par>
                          <p:cTn id="1340" fill="hold">
                            <p:stCondLst>
                              <p:cond delay="0"/>
                            </p:stCondLst>
                            <p:childTnLst>
                              <p:par>
                                <p:cTn id="1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3" fill="hold">
                      <p:stCondLst>
                        <p:cond delay="indefinite"/>
                      </p:stCondLst>
                      <p:childTnLst>
                        <p:par>
                          <p:cTn id="1344" fill="hold">
                            <p:stCondLst>
                              <p:cond delay="0"/>
                            </p:stCondLst>
                            <p:childTnLst>
                              <p:par>
                                <p:cTn id="1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7" fill="hold">
                      <p:stCondLst>
                        <p:cond delay="indefinite"/>
                      </p:stCondLst>
                      <p:childTnLst>
                        <p:par>
                          <p:cTn id="1348" fill="hold">
                            <p:stCondLst>
                              <p:cond delay="0"/>
                            </p:stCondLst>
                            <p:childTnLst>
                              <p:par>
                                <p:cTn id="1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1" fill="hold">
                      <p:stCondLst>
                        <p:cond delay="indefinite"/>
                      </p:stCondLst>
                      <p:childTnLst>
                        <p:par>
                          <p:cTn id="1352" fill="hold">
                            <p:stCondLst>
                              <p:cond delay="0"/>
                            </p:stCondLst>
                            <p:childTnLst>
                              <p:par>
                                <p:cTn id="1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5" fill="hold">
                      <p:stCondLst>
                        <p:cond delay="indefinite"/>
                      </p:stCondLst>
                      <p:childTnLst>
                        <p:par>
                          <p:cTn id="1356" fill="hold">
                            <p:stCondLst>
                              <p:cond delay="0"/>
                            </p:stCondLst>
                            <p:childTnLst>
                              <p:par>
                                <p:cTn id="1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Three Slightly Different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Setup: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world: there are entities (people, addresses, businesses)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have a large collection of noisy, ambiguous "references" to those entities (also called "mentions")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Somewhat different techniques, but a lot of similarities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Record Linkage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Match records across two different databases (e.g., two social networks, or financial records w/ campaign donations)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Typically assume that the two databases are fairly clean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4" name="Picture 2" descr="https://github.com/umddb/datascience-fall14/raw/master/lecture-notes/multimedia/er-2.png"/>
          <p:cNvPicPr/>
          <p:nvPr/>
        </p:nvPicPr>
        <p:blipFill>
          <a:blip r:embed="rId1"/>
          <a:stretch/>
        </p:blipFill>
        <p:spPr>
          <a:xfrm>
            <a:off x="4306320" y="5083920"/>
            <a:ext cx="2967120" cy="1641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71B4F4-B2A5-45E3-8D7B-A0374B3C7412}" type="slidenum">
              <a:t>81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3" dur="indefinite" restart="never" nodeType="tmRoot">
          <p:childTnLst>
            <p:seq>
              <p:cTn id="1364" dur="indefinite" nodeType="mainSeq">
                <p:childTnLst>
                  <p:par>
                    <p:cTn id="1365" fill="hold">
                      <p:stCondLst>
                        <p:cond delay="indefinite"/>
                      </p:stCondLst>
                      <p:childTnLst>
                        <p:par>
                          <p:cTn id="1366" fill="hold">
                            <p:stCondLst>
                              <p:cond delay="0"/>
                            </p:stCondLst>
                            <p:childTnLst>
                              <p:par>
                                <p:cTn id="1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Three Slightly Different Problems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Setup: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Real world: there are entities (people, addresses, businesses)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have a large collection of noisy, ambiguous "references" to those entities (also called "mentions")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Somewhat different techniques, but a lot of similarities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Reference Matching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Match "references" to clean records in a reference table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Commonly comes up in "entity recognition" (e.g., matching newspaper article mentions to names of people)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Picture 2" descr="https://github.com/umddb/datascience-fall14/raw/master/lecture-notes/multimedia/er-3.png"/>
          <p:cNvPicPr/>
          <p:nvPr/>
        </p:nvPicPr>
        <p:blipFill>
          <a:blip r:embed="rId1"/>
          <a:stretch/>
        </p:blipFill>
        <p:spPr>
          <a:xfrm>
            <a:off x="4204440" y="5082840"/>
            <a:ext cx="3162240" cy="17283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5F06DF-E536-4DFF-971A-4AD2BF621988}" type="slidenum">
              <a:t>82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5" dur="indefinite" restart="never" nodeType="tmRoot">
          <p:childTnLst>
            <p:seq>
              <p:cTn id="1376" dur="indefinite" nodeType="mainSeq">
                <p:childTnLst>
                  <p:par>
                    <p:cTn id="1377" fill="hold">
                      <p:stCondLst>
                        <p:cond delay="indefinite"/>
                      </p:stCondLst>
                      <p:childTnLst>
                        <p:par>
                          <p:cTn id="1378" fill="hold">
                            <p:stCondLst>
                              <p:cond delay="0"/>
                            </p:stCondLst>
                            <p:childTnLst>
                              <p:par>
                                <p:cTn id="1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Data Matching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6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808080"/>
                </a:solidFill>
                <a:latin typeface="Arial"/>
              </a:rPr>
              <a:t>Comprehensive treatment: Data Matching; P. Christen; 2012 (Springer Books -- not available for free)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One of the key issues is finding similarities between two references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similarity function to use?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Edit Distance Functions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Levenstein: min number of changes to go from one reference to another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 change is defined to be: a single character insertion or deletion or substitution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May add transposition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Many adjustments to the basic idea proposed (e.g., higher weights to changes at the start)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Not cheap to compute, especially for millions of pairs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Set Similarity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 function of intersection size and union size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E.g., Jaccard distance = size of intersection/size of union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Much faster to compute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Vector Similarity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Cosine similarity –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we’ll talk about this much more in NLP lectures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638B51-B404-48C1-9575-FBC1B8A8B7E7}" type="slidenum">
              <a:t>83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7" dur="indefinite" restart="never" nodeType="tmRoot">
          <p:childTnLst>
            <p:seq>
              <p:cTn id="1388" dur="indefinite" nodeType="mainSeq">
                <p:childTnLst>
                  <p:par>
                    <p:cTn id="1389" fill="hold">
                      <p:stCondLst>
                        <p:cond delay="indefinite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3" fill="hold">
                      <p:stCondLst>
                        <p:cond delay="indefinite"/>
                      </p:stCondLst>
                      <p:childTnLst>
                        <p:par>
                          <p:cTn id="1394" fill="hold">
                            <p:stCondLst>
                              <p:cond delay="0"/>
                            </p:stCondLst>
                            <p:childTnLst>
                              <p:par>
                                <p:cTn id="1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9" fill="hold">
                      <p:stCondLst>
                        <p:cond delay="indefinite"/>
                      </p:stCondLst>
                      <p:childTnLst>
                        <p:par>
                          <p:cTn id="1400" fill="hold">
                            <p:stCondLst>
                              <p:cond delay="0"/>
                            </p:stCondLst>
                            <p:childTnLst>
                              <p:par>
                                <p:cTn id="1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3" fill="hold">
                      <p:stCondLst>
                        <p:cond delay="indefinite"/>
                      </p:stCondLst>
                      <p:childTnLst>
                        <p:par>
                          <p:cTn id="1414" fill="hold">
                            <p:stCondLst>
                              <p:cond delay="0"/>
                            </p:stCondLst>
                            <p:childTnLst>
                              <p:par>
                                <p:cTn id="1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3" fill="hold">
                      <p:stCondLst>
                        <p:cond delay="indefinite"/>
                      </p:stCondLst>
                      <p:childTnLst>
                        <p:par>
                          <p:cTn id="1424" fill="hold">
                            <p:stCondLst>
                              <p:cond delay="0"/>
                            </p:stCondLst>
                            <p:childTnLst>
                              <p:par>
                                <p:cTn id="1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Data Matching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7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Q-Grams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Find all length-q substrings in each string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Use set/vector similarity on the resulting set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Several approaches that combine the above (especially q-grams and edit distance, e.g., Jaro-Winkler)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 u="sng">
                <a:solidFill>
                  <a:srgbClr val="cc9900"/>
                </a:solidFill>
                <a:uFillTx/>
                <a:latin typeface="Arial"/>
                <a:hlinkClick r:id="rId1"/>
              </a:rPr>
              <a:t>Soundex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 Phonetic Similarity Metric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Homophones should be encoded to the same representation so spelling errors can be handled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Robert and Rupert get assigned the same code (R163), but Rubin yields R150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May need to use Translation Tables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handle abbreviations, nicknames, other synonyms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Different types of data requires more domain-specific functions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E.g., geographical locations, postal addresses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Also much work on computing distances between XML documents etc.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73DA59-AA19-4D73-A62D-8047373F9537}" type="slidenum">
              <a:t>84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9" dur="indefinite" restart="never" nodeType="tmRoot">
          <p:childTnLst>
            <p:seq>
              <p:cTn id="1430" dur="indefinite" nodeType="mainSeq">
                <p:childTnLst>
                  <p:par>
                    <p:cTn id="1431" fill="hold">
                      <p:stCondLst>
                        <p:cond delay="indefinite"/>
                      </p:stCondLst>
                      <p:childTnLst>
                        <p:par>
                          <p:cTn id="1432" fill="hold">
                            <p:stCondLst>
                              <p:cond delay="0"/>
                            </p:stCondLst>
                            <p:childTnLst>
                              <p:par>
                                <p:cTn id="1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9" fill="hold">
                      <p:stCondLst>
                        <p:cond delay="indefinite"/>
                      </p:stCondLst>
                      <p:childTnLst>
                        <p:par>
                          <p:cTn id="1440" fill="hold">
                            <p:stCondLst>
                              <p:cond delay="0"/>
                            </p:stCondLst>
                            <p:childTnLst>
                              <p:par>
                                <p:cTn id="1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3" fill="hold">
                      <p:stCondLst>
                        <p:cond delay="indefinite"/>
                      </p:stCondLst>
                      <p:childTnLst>
                        <p:par>
                          <p:cTn id="1444" fill="hold">
                            <p:stCondLst>
                              <p:cond delay="0"/>
                            </p:stCondLst>
                            <p:childTnLst>
                              <p:par>
                                <p:cTn id="1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1" fill="hold">
                      <p:stCondLst>
                        <p:cond delay="indefinite"/>
                      </p:stCondLst>
                      <p:childTnLst>
                        <p:par>
                          <p:cTn id="1452" fill="hold">
                            <p:stCondLst>
                              <p:cond delay="0"/>
                            </p:stCondLst>
                            <p:childTnLst>
                              <p:par>
                                <p:cTn id="1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7" fill="hold">
                      <p:stCondLst>
                        <p:cond delay="indefinite"/>
                      </p:stCondLst>
                      <p:childTnLst>
                        <p:par>
                          <p:cTn id="1458" fill="hold">
                            <p:stCondLst>
                              <p:cond delay="0"/>
                            </p:stCondLst>
                            <p:childTnLst>
                              <p:par>
                                <p:cTn id="1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Algorithms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Simple threshold method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If the distance below some number, the two references are assumed to be equal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May review borderline matches manually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Can be generalized to rule-based: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Example from Christen, 2012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4" name="Picture 2" descr="https://github.com/umddb/datascience-fall14/raw/master/lecture-notes/multimedia/er-4.png"/>
          <p:cNvPicPr/>
          <p:nvPr/>
        </p:nvPicPr>
        <p:blipFill>
          <a:blip r:embed="rId1"/>
          <a:stretch/>
        </p:blipFill>
        <p:spPr>
          <a:xfrm>
            <a:off x="5267520" y="3246840"/>
            <a:ext cx="5918760" cy="3107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5E6D45-C150-4B97-A129-252D82C2F245}" type="slidenum">
              <a:t>85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65" dur="indefinite" restart="never" nodeType="tmRoot">
          <p:childTnLst>
            <p:seq>
              <p:cTn id="1466" dur="indefinite" nodeType="mainSeq">
                <p:childTnLst>
                  <p:par>
                    <p:cTn id="1467" fill="hold">
                      <p:stCondLst>
                        <p:cond delay="indefinite"/>
                      </p:stCondLst>
                      <p:childTnLst>
                        <p:par>
                          <p:cTn id="1468" fill="hold">
                            <p:stCondLst>
                              <p:cond delay="0"/>
                            </p:stCondLst>
                            <p:childTnLst>
                              <p:par>
                                <p:cTn id="1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5" fill="hold">
                      <p:stCondLst>
                        <p:cond delay="indefinite"/>
                      </p:stCondLst>
                      <p:childTnLst>
                        <p:par>
                          <p:cTn id="1476" fill="hold">
                            <p:stCondLst>
                              <p:cond delay="0"/>
                            </p:stCondLst>
                            <p:childTnLst>
                              <p:par>
                                <p:cTn id="1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Algorithms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May want to give more weight to matches involving rarer words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More naturally applicable to record linkage problem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If two records match on a rare name like "Machanavajjhala", they are likely to be a match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formalize this as "probabilistic record linkage”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Constraints: May need to be satisfied, but can also be used to find matches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Often have constraints on the matching possibilities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Transitivity: M1 and M2 match, and M2 and M3 match, and M1 and M3 must match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Exclusivity: M1 and M2 match --&gt; M3 cannot match with M2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Other types of constraints: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E.g., if two papers match, their venues must match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4C6C8F-F7CC-47FC-80BE-53C8E1BDDC4F}" type="slidenum">
              <a:t>86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3" dur="indefinite" restart="never" nodeType="tmRoot">
          <p:childTnLst>
            <p:seq>
              <p:cTn id="1484" dur="indefinite" nodeType="mainSeq">
                <p:childTnLst>
                  <p:par>
                    <p:cTn id="1485" fill="hold">
                      <p:stCondLst>
                        <p:cond delay="indefinite"/>
                      </p:stCondLst>
                      <p:childTnLst>
                        <p:par>
                          <p:cTn id="1486" fill="hold">
                            <p:stCondLst>
                              <p:cond delay="0"/>
                            </p:stCondLst>
                            <p:childTnLst>
                              <p:par>
                                <p:cTn id="1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9" fill="hold">
                      <p:stCondLst>
                        <p:cond delay="indefinite"/>
                      </p:stCondLst>
                      <p:childTnLst>
                        <p:par>
                          <p:cTn id="1490" fill="hold">
                            <p:stCondLst>
                              <p:cond delay="0"/>
                            </p:stCondLst>
                            <p:childTnLst>
                              <p:par>
                                <p:cTn id="14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3" fill="hold">
                      <p:stCondLst>
                        <p:cond delay="indefinite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7" fill="hold">
                      <p:stCondLst>
                        <p:cond delay="indefinite"/>
                      </p:stCondLst>
                      <p:childTnLst>
                        <p:par>
                          <p:cTn id="1498" fill="hold">
                            <p:stCondLst>
                              <p:cond delay="0"/>
                            </p:stCondLst>
                            <p:childTnLst>
                              <p:par>
                                <p:cTn id="1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1" fill="hold">
                      <p:stCondLst>
                        <p:cond delay="indefinite"/>
                      </p:stCondLst>
                      <p:childTnLst>
                        <p:par>
                          <p:cTn id="1502" fill="hold">
                            <p:stCondLst>
                              <p:cond delay="0"/>
                            </p:stCondLst>
                            <p:childTnLst>
                              <p:par>
                                <p:cTn id="1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5" fill="hold">
                      <p:stCondLst>
                        <p:cond delay="indefinite"/>
                      </p:stCondLst>
                      <p:childTnLst>
                        <p:par>
                          <p:cTn id="1506" fill="hold">
                            <p:stCondLst>
                              <p:cond delay="0"/>
                            </p:stCondLst>
                            <p:childTnLst>
                              <p:par>
                                <p:cTn id="1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9" fill="hold">
                      <p:stCondLst>
                        <p:cond delay="indefinite"/>
                      </p:stCondLst>
                      <p:childTnLst>
                        <p:par>
                          <p:cTn id="1510" fill="hold">
                            <p:stCondLst>
                              <p:cond delay="0"/>
                            </p:stCondLst>
                            <p:childTnLst>
                              <p:par>
                                <p:cTn id="1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3" fill="hold">
                      <p:stCondLst>
                        <p:cond delay="indefinite"/>
                      </p:stCondLst>
                      <p:childTnLst>
                        <p:par>
                          <p:cTn id="1514" fill="hold">
                            <p:stCondLst>
                              <p:cond delay="0"/>
                            </p:stCondLst>
                            <p:childTnLst>
                              <p:par>
                                <p:cTn id="1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7" fill="hold">
                      <p:stCondLst>
                        <p:cond delay="indefinite"/>
                      </p:stCondLst>
                      <p:childTnLst>
                        <p:par>
                          <p:cTn id="1518" fill="hold">
                            <p:stCondLst>
                              <p:cond delay="0"/>
                            </p:stCondLst>
                            <p:childTnLst>
                              <p:par>
                                <p:cTn id="1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Algorithms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Clustering-based ER Techniques: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Deduplication is basically a clustering problem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use clustering algorithms for this purpose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But most clusters are very small (in fact of size = 1)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Some clustering algorithms are better suited for this, especially Agglomerative Clustering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Unlikely K-Means would work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E683BF-0210-4985-BD5A-EC44966AF2B6}" type="slidenum">
              <a:t>87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3" dur="indefinite" restart="never" nodeType="tmRoot">
          <p:childTnLst>
            <p:seq>
              <p:cTn id="1524" dur="indefinite" nodeType="mainSeq">
                <p:childTnLst>
                  <p:par>
                    <p:cTn id="1525" fill="hold">
                      <p:stCondLst>
                        <p:cond delay="indefinite"/>
                      </p:stCondLst>
                      <p:childTnLst>
                        <p:par>
                          <p:cTn id="1526" fill="hold">
                            <p:stCondLst>
                              <p:cond delay="0"/>
                            </p:stCondLst>
                            <p:childTnLst>
                              <p:par>
                                <p:cTn id="1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9" fill="hold">
                      <p:stCondLst>
                        <p:cond delay="indefinite"/>
                      </p:stCondLst>
                      <p:childTnLst>
                        <p:par>
                          <p:cTn id="1530" fill="hold">
                            <p:stCondLst>
                              <p:cond delay="0"/>
                            </p:stCondLst>
                            <p:childTnLst>
                              <p:par>
                                <p:cTn id="1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3" fill="hold">
                      <p:stCondLst>
                        <p:cond delay="indefinite"/>
                      </p:stCondLst>
                      <p:childTnLst>
                        <p:par>
                          <p:cTn id="1534" fill="hold">
                            <p:stCondLst>
                              <p:cond delay="0"/>
                            </p:stCondLst>
                            <p:childTnLst>
                              <p:par>
                                <p:cTn id="1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7" fill="hold">
                      <p:stCondLst>
                        <p:cond delay="indefinite"/>
                      </p:stCondLst>
                      <p:childTnLst>
                        <p:par>
                          <p:cTn id="1538" fill="hold">
                            <p:stCondLst>
                              <p:cond delay="0"/>
                            </p:stCondLst>
                            <p:childTnLst>
                              <p:par>
                                <p:cTn id="1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1" fill="hold">
                      <p:stCondLst>
                        <p:cond delay="indefinite"/>
                      </p:stCondLst>
                      <p:childTnLst>
                        <p:par>
                          <p:cTn id="1542" fill="hold">
                            <p:stCondLst>
                              <p:cond delay="0"/>
                            </p:stCondLst>
                            <p:childTnLst>
                              <p:par>
                                <p:cTn id="1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Algorithms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Crowdsourcing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Humans are often better at this task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use one of the crowdsourcing mechanisms (e.g., Mechanical Turk) for getting human input on the difficult pairs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Quite heavily used commercially (e.g., to disambiguate products, restaurants, etc.)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95EF0AC-6941-407B-870D-ECE6030740B2}" type="slidenum">
              <a:t>88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7" dur="indefinite" restart="never" nodeType="tmRoot">
          <p:childTnLst>
            <p:seq>
              <p:cTn id="1548" dur="indefinite" nodeType="mainSeq">
                <p:childTnLst>
                  <p:par>
                    <p:cTn id="1549" fill="hold">
                      <p:stCondLst>
                        <p:cond delay="indefinite"/>
                      </p:stCondLst>
                      <p:childTnLst>
                        <p:par>
                          <p:cTn id="1550" fill="hold">
                            <p:stCondLst>
                              <p:cond delay="0"/>
                            </p:stCondLst>
                            <p:childTnLst>
                              <p:par>
                                <p:cTn id="1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Entity Resolution: Scaling to Big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One immediate problem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are O(N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) possible matches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Must reduce the search space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Use some easy-to-evaluate criterion to restrict the pairs considered further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May lead to false negative (i.e., missed matches) depending on how noisy the data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Much work on this problem as well, but domain-specific knowledge likely to be more useful in practice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One useful technique to know: min-hash signatures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quickly find potentially overlapping sets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Turns up to be very useful in many domains (beyond ER)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DE4B8A-B741-4119-BFB5-14E2A47A9266}" type="slidenum">
              <a:t>89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9" dur="indefinite" restart="never" nodeType="tmRoot">
          <p:childTnLst>
            <p:seq>
              <p:cTn id="1560" dur="indefinite" nodeType="mainSeq">
                <p:childTnLst>
                  <p:par>
                    <p:cTn id="1561" fill="hold">
                      <p:stCondLst>
                        <p:cond delay="indefinite"/>
                      </p:stCondLst>
                      <p:childTnLst>
                        <p:par>
                          <p:cTn id="1562" fill="hold">
                            <p:stCondLst>
                              <p:cond delay="0"/>
                            </p:stCondLst>
                            <p:childTnLst>
                              <p:par>
                                <p:cTn id="1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9" fill="hold">
                      <p:stCondLst>
                        <p:cond delay="indefinite"/>
                      </p:stCondLst>
                      <p:childTnLst>
                        <p:par>
                          <p:cTn id="1570" fill="hold">
                            <p:stCondLst>
                              <p:cond delay="0"/>
                            </p:stCondLst>
                            <p:childTnLst>
                              <p:par>
                                <p:cTn id="1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5" fill="hold">
                      <p:stCondLst>
                        <p:cond delay="indefinite"/>
                      </p:stCondLst>
                      <p:childTnLst>
                        <p:par>
                          <p:cTn id="1576" fill="hold">
                            <p:stCondLst>
                              <p:cond delay="0"/>
                            </p:stCondLst>
                            <p:childTnLst>
                              <p:par>
                                <p:cTn id="1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9" fill="hold">
                      <p:stCondLst>
                        <p:cond delay="indefinite"/>
                      </p:stCondLst>
                      <p:childTnLst>
                        <p:par>
                          <p:cTn id="1580" fill="hold">
                            <p:stCondLst>
                              <p:cond delay="0"/>
                            </p:stCondLst>
                            <p:childTnLst>
                              <p:par>
                                <p:cTn id="1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eeform 2"/>
          <p:cNvSpPr/>
          <p:nvPr/>
        </p:nvSpPr>
        <p:spPr>
          <a:xfrm>
            <a:off x="2287440" y="2743200"/>
            <a:ext cx="3809520" cy="3417480"/>
          </a:xfrm>
          <a:custGeom>
            <a:avLst/>
            <a:gdLst/>
            <a:ahLst/>
            <a:rect l="l" t="t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cap="rnd" w="12700">
            <a:solidFill>
              <a:srgbClr val="000000"/>
            </a:solidFill>
            <a:round/>
          </a:ln>
          <a:effectLst>
            <a:outerShdw algn="ctr" blurRad="63360" dir="2700000" dist="107423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Population &amp; Sample Regression Models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Rectangle 4"/>
          <p:cNvSpPr/>
          <p:nvPr/>
        </p:nvSpPr>
        <p:spPr>
          <a:xfrm>
            <a:off x="3089160" y="1978200"/>
            <a:ext cx="2053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t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Population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5" name="Rectangle 5"/>
          <p:cNvSpPr/>
          <p:nvPr/>
        </p:nvSpPr>
        <p:spPr>
          <a:xfrm>
            <a:off x="2846520" y="44798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6" name="Rectangle 6"/>
          <p:cNvSpPr/>
          <p:nvPr/>
        </p:nvSpPr>
        <p:spPr>
          <a:xfrm>
            <a:off x="4248360" y="449568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Rectangle 7"/>
          <p:cNvSpPr/>
          <p:nvPr/>
        </p:nvSpPr>
        <p:spPr>
          <a:xfrm>
            <a:off x="5369400" y="328140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8" name="Rectangle 8"/>
          <p:cNvSpPr/>
          <p:nvPr/>
        </p:nvSpPr>
        <p:spPr>
          <a:xfrm>
            <a:off x="3594240" y="55166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9" name="Rectangle 9"/>
          <p:cNvSpPr/>
          <p:nvPr/>
        </p:nvSpPr>
        <p:spPr>
          <a:xfrm>
            <a:off x="4067640" y="4937040"/>
            <a:ext cx="4071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t">
            <a:spAutoFit/>
          </a:bodyPr>
          <a:p>
            <a:pPr algn="ctr">
              <a:lnSpc>
                <a:spcPct val="100000"/>
              </a:lnSpc>
              <a:spcBef>
                <a:spcPts val="1599"/>
              </a:spcBef>
              <a:buNone/>
            </a:pPr>
            <a:r>
              <a:rPr b="1" lang="en-US" sz="3200" spc="-1" strike="noStrike">
                <a:solidFill>
                  <a:srgbClr val="d1282e"/>
                </a:solidFill>
                <a:latin typeface="Wingdings"/>
              </a:rPr>
              <a:t></a:t>
            </a:r>
            <a:r>
              <a:rPr b="1" lang="en-US" sz="3200" spc="-1" strike="noStrike">
                <a:solidFill>
                  <a:srgbClr val="d1282e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TextBox 13"/>
          <p:cNvSpPr/>
          <p:nvPr/>
        </p:nvSpPr>
        <p:spPr>
          <a:xfrm>
            <a:off x="-23400" y="6519600"/>
            <a:ext cx="6141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[WF]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0205E99-A196-461A-8B88-86ADF5EB0F5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15957</TotalTime>
  <Application>LibreOffice/7.3.0.3$Linux_X86_64 LibreOffice_project/30$Build-3</Application>
  <AppVersion>15.0000</AppVersion>
  <Words>5888</Words>
  <Paragraphs>1223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2013-03-05T15:39:19Z</dcterms:created>
  <dc:creator>John Dickerson</dc:creator>
  <dc:description/>
  <dc:language>en-US</dc:language>
  <cp:lastModifiedBy/>
  <cp:lastPrinted>2019-09-11T18:15:05Z</cp:lastPrinted>
  <dcterms:modified xsi:type="dcterms:W3CDTF">2022-03-02T16:40:11Z</dcterms:modified>
  <cp:revision>2042</cp:revision>
  <dc:subject/>
  <dc:title>Kidney Exchange at CMU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5</vt:i4>
  </property>
  <property fmtid="{D5CDD505-2E9C-101B-9397-08002B2CF9AE}" pid="3" name="Notes">
    <vt:i4>64</vt:i4>
  </property>
  <property fmtid="{D5CDD505-2E9C-101B-9397-08002B2CF9AE}" pid="4" name="PresentationFormat">
    <vt:lpwstr>Widescreen</vt:lpwstr>
  </property>
  <property fmtid="{D5CDD505-2E9C-101B-9397-08002B2CF9AE}" pid="5" name="Slides">
    <vt:i4>89</vt:i4>
  </property>
</Properties>
</file>